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omments/comment1.xml" ContentType="application/vnd.openxmlformats-officedocument.presentationml.comments+xml"/>
  <Override PartName="/ppt/notesSlides/notesSlide10.xml" ContentType="application/vnd.openxmlformats-officedocument.presentationml.notesSlide+xml"/>
  <Override PartName="/ppt/comments/comment2.xml" ContentType="application/vnd.openxmlformats-officedocument.presentationml.comments+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66" r:id="rId1"/>
  </p:sldMasterIdLst>
  <p:notesMasterIdLst>
    <p:notesMasterId r:id="rId22"/>
  </p:notesMasterIdLst>
  <p:sldIdLst>
    <p:sldId id="256" r:id="rId2"/>
    <p:sldId id="2079" r:id="rId3"/>
    <p:sldId id="257" r:id="rId4"/>
    <p:sldId id="276" r:id="rId5"/>
    <p:sldId id="329" r:id="rId6"/>
    <p:sldId id="330" r:id="rId7"/>
    <p:sldId id="285" r:id="rId8"/>
    <p:sldId id="303" r:id="rId9"/>
    <p:sldId id="304" r:id="rId10"/>
    <p:sldId id="2076" r:id="rId11"/>
    <p:sldId id="2075" r:id="rId12"/>
    <p:sldId id="2077" r:id="rId13"/>
    <p:sldId id="2072" r:id="rId14"/>
    <p:sldId id="2078" r:id="rId15"/>
    <p:sldId id="2074" r:id="rId16"/>
    <p:sldId id="310" r:id="rId17"/>
    <p:sldId id="312" r:id="rId18"/>
    <p:sldId id="2073" r:id="rId19"/>
    <p:sldId id="321" r:id="rId20"/>
    <p:sldId id="2071" r:id="rId21"/>
  </p:sldIdLst>
  <p:sldSz cx="9144000" cy="5143500" type="screen16x9"/>
  <p:notesSz cx="9144000" cy="6858000"/>
  <p:embeddedFontLst>
    <p:embeddedFont>
      <p:font typeface="Arial Black" panose="020B0604020202020204" pitchFamily="34" charset="0"/>
      <p:regular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Yaroslav Volovich" initials="" lastIdx="1" clrIdx="0"/>
  <p:cmAuthor id="2" name="Norm Jouppi" initials="" lastIdx="1"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244AFC"/>
    <a:srgbClr val="F7FBFB"/>
    <a:srgbClr val="D1FF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F8F001B3-8FE3-4245-A702-157899CE1D4B}">
  <a:tblStyle styleId="{F8F001B3-8FE3-4245-A702-157899CE1D4B}"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A15861D-1031-4159-BB9B-501BF2D846F8}" styleName="Table_1">
    <a:wholeTbl>
      <a:tcTxStyle>
        <a:font>
          <a:latin typeface="Arial"/>
          <a:ea typeface="Arial"/>
          <a:cs typeface="Arial"/>
        </a:font>
        <a:schemeClr val="tx1"/>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6151"/>
    <p:restoredTop sz="94316"/>
  </p:normalViewPr>
  <p:slideViewPr>
    <p:cSldViewPr snapToGrid="0" snapToObjects="1">
      <p:cViewPr varScale="1">
        <p:scale>
          <a:sx n="99" d="100"/>
          <a:sy n="99" d="100"/>
        </p:scale>
        <p:origin x="192" y="8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06-25T22:58:33.851" idx="1">
    <p:pos x="111" y="608"/>
    <p:text>It is of course cool to quote stuff from OpenAI, but don't we have proper internal study of this as well? We probably have more information than 3rd party could tap into? Or the actual numbers aren't that important?</p:text>
  </p:cm>
  <p:cm authorId="2" dt="2018-06-25T22:58:33.851" idx="1">
    <p:pos x="111" y="708"/>
    <p:text>It's good to get an overall view of the community.  Plus a public presentation is less confidential than our own internal deployment details.</p:text>
  </p:cm>
</p:cmLst>
</file>

<file path=ppt/comments/comment2.xml><?xml version="1.0" encoding="utf-8"?>
<p:cmLst xmlns:a="http://schemas.openxmlformats.org/drawingml/2006/main" xmlns:r="http://schemas.openxmlformats.org/officeDocument/2006/relationships" xmlns:p="http://schemas.openxmlformats.org/presentationml/2006/main">
  <p:cm authorId="1" dt="2018-06-25T22:58:33.851" idx="1">
    <p:pos x="111" y="608"/>
    <p:text>It is of course cool to quote stuff from OpenAI, but don't we have proper internal study of this as well? We probably have more information than 3rd party could tap into? Or the actual numbers aren't that important?</p:text>
  </p:cm>
  <p:cm authorId="2" dt="2018-06-25T22:58:33.851" idx="1">
    <p:pos x="111" y="708"/>
    <p:text>It's good to get an overall view of the community.  Plus a public presentation is less confidential than our own internal deployment details.</p:text>
  </p:cm>
</p:cmLst>
</file>

<file path=ppt/media/image1.png>
</file>

<file path=ppt/media/image2.png>
</file>

<file path=ppt/media/image3.png>
</file>

<file path=ppt/media/image4.png>
</file>

<file path=ppt/media/image5.png>
</file>

<file path=ppt/media/image6.tiff>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3962399" cy="342899"/>
          </a:xfrm>
          <a:prstGeom prst="rect">
            <a:avLst/>
          </a:prstGeom>
          <a:noFill/>
          <a:ln>
            <a:noFill/>
          </a:ln>
        </p:spPr>
        <p:txBody>
          <a:bodyPr spcFirstLastPara="1" wrap="square" lIns="91425" tIns="91425" rIns="91425" bIns="91425" anchor="t" anchorCtr="0"/>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5180012" y="0"/>
            <a:ext cx="3962399" cy="342899"/>
          </a:xfrm>
          <a:prstGeom prst="rect">
            <a:avLst/>
          </a:prstGeom>
          <a:noFill/>
          <a:ln>
            <a:noFill/>
          </a:ln>
        </p:spPr>
        <p:txBody>
          <a:bodyPr spcFirstLastPara="1" wrap="square" lIns="91425" tIns="91425" rIns="91425" bIns="91425" anchor="t" anchorCtr="0"/>
          <a:lstStyle>
            <a:lvl1pPr marL="0" marR="0" lvl="0" indent="0" algn="r"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2286000" y="514350"/>
            <a:ext cx="4572000" cy="25716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914400" y="3257550"/>
            <a:ext cx="7315200" cy="3086099"/>
          </a:xfrm>
          <a:prstGeom prst="rect">
            <a:avLst/>
          </a:prstGeom>
          <a:noFill/>
          <a:ln>
            <a:noFill/>
          </a:ln>
        </p:spPr>
        <p:txBody>
          <a:bodyPr spcFirstLastPara="1" wrap="square" lIns="91425" tIns="91425" rIns="91425" bIns="91425" anchor="t" anchorCtr="0"/>
          <a:lstStyle>
            <a:lvl1pPr marL="457200" marR="0" lvl="0"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1pPr>
            <a:lvl2pPr marL="914400" marR="0" lvl="1"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2pPr>
            <a:lvl3pPr marL="1371600" marR="0" lvl="2"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3pPr>
            <a:lvl4pPr marL="1828800" marR="0" lvl="3"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4pPr>
            <a:lvl5pPr marL="2286000" marR="0" lvl="4" indent="-228600" algn="l" rtl="0">
              <a:spcBef>
                <a:spcPts val="360"/>
              </a:spcBef>
              <a:spcAft>
                <a:spcPts val="0"/>
              </a:spcAft>
              <a:buSzPts val="1400"/>
              <a:buNone/>
              <a:defRPr sz="1200" b="0" i="0" u="none" strike="noStrike" cap="none">
                <a:solidFill>
                  <a:schemeClr val="dk1"/>
                </a:solidFill>
                <a:latin typeface="Arial"/>
                <a:ea typeface="Arial"/>
                <a:cs typeface="Arial"/>
                <a:sym typeface="Arial"/>
              </a:defRPr>
            </a:lvl5pPr>
            <a:lvl6pPr marL="2743200" marR="0" lvl="5"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6pPr>
            <a:lvl7pPr marL="3200400" marR="0" lvl="6"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7pPr>
            <a:lvl8pPr marL="3657600" marR="0" lvl="7"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8pPr>
            <a:lvl9pPr marL="4114800" marR="0" lvl="8" indent="-228600" algn="l" rtl="0">
              <a:spcBef>
                <a:spcPts val="0"/>
              </a:spcBef>
              <a:spcAft>
                <a:spcPts val="0"/>
              </a:spcAft>
              <a:buSzPts val="1400"/>
              <a:buNone/>
              <a:defRPr sz="1200" b="0" i="0" u="none" strike="noStrike" cap="none">
                <a:solidFill>
                  <a:schemeClr val="dk1"/>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6513512"/>
            <a:ext cx="3962399" cy="342899"/>
          </a:xfrm>
          <a:prstGeom prst="rect">
            <a:avLst/>
          </a:prstGeom>
          <a:noFill/>
          <a:ln>
            <a:noFill/>
          </a:ln>
        </p:spPr>
        <p:txBody>
          <a:bodyPr spcFirstLastPara="1" wrap="square" lIns="91425" tIns="91425" rIns="91425" bIns="91425" anchor="b" anchorCtr="0"/>
          <a:lstStyle>
            <a:lvl1pPr marL="0" marR="0" lvl="0"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1pPr>
            <a:lvl2pPr marL="457200" marR="0" lvl="1"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2pPr>
            <a:lvl3pPr marL="914400" marR="0" lvl="2"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3pPr>
            <a:lvl4pPr marL="1371600" marR="0" lvl="3"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4pPr>
            <a:lvl5pPr marL="1828800" marR="0" lvl="4"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5pPr>
            <a:lvl6pPr marL="2286000" marR="0" lvl="5"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6pPr>
            <a:lvl7pPr marL="2743200" marR="0" lvl="6"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7pPr>
            <a:lvl8pPr marL="3200400" marR="0" lvl="7"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8pPr>
            <a:lvl9pPr marL="3657600" marR="0" lvl="8" indent="0" algn="l" rtl="0">
              <a:lnSpc>
                <a:spcPct val="100000"/>
              </a:lnSpc>
              <a:spcBef>
                <a:spcPts val="0"/>
              </a:spcBef>
              <a:spcAft>
                <a:spcPts val="0"/>
              </a:spcAft>
              <a:buClr>
                <a:srgbClr val="000000"/>
              </a:buClr>
              <a:buSzPts val="1400"/>
              <a:buFont typeface="Arial"/>
              <a:buNone/>
              <a:defRPr sz="1400" b="0" i="0" u="none" strike="noStrike" cap="none">
                <a:solidFill>
                  <a:srgbClr val="000000"/>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5180012" y="6513512"/>
            <a:ext cx="3962399" cy="342899"/>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chemeClr val="dk1"/>
              </a:buClr>
              <a:buFont typeface="Arial"/>
              <a:buNone/>
            </a:pPr>
            <a:fld id="{00000000-1234-1234-1234-123412341234}" type="slidenum">
              <a:rPr lang="en-US" sz="1200" b="0" i="0" u="none" strike="noStrike" cap="none">
                <a:solidFill>
                  <a:schemeClr val="dk1"/>
                </a:solidFill>
                <a:latin typeface="Arial"/>
                <a:ea typeface="Arial"/>
                <a:cs typeface="Arial"/>
                <a:sym typeface="Arial"/>
              </a:r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4:notes"/>
          <p:cNvSpPr txBox="1">
            <a:spLocks noGrp="1"/>
          </p:cNvSpPr>
          <p:nvPr>
            <p:ph type="body" idx="1"/>
          </p:nvPr>
        </p:nvSpPr>
        <p:spPr>
          <a:xfrm>
            <a:off x="914400" y="3257550"/>
            <a:ext cx="7315200" cy="3086099"/>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Arial"/>
              <a:buNone/>
            </a:pPr>
            <a:endParaRPr sz="1200" b="0" i="0" u="none" strike="noStrike" cap="none" dirty="0">
              <a:solidFill>
                <a:schemeClr val="dk1"/>
              </a:solidFill>
              <a:latin typeface="Arial"/>
              <a:ea typeface="Arial"/>
              <a:cs typeface="Arial"/>
              <a:sym typeface="Arial"/>
            </a:endParaRPr>
          </a:p>
        </p:txBody>
      </p:sp>
      <p:sp>
        <p:nvSpPr>
          <p:cNvPr id="88" name="Google Shape;88;p4:notes"/>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3d0a486e7b_0_586: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3" name="Google Shape;183;g3d0a486e7b_0_5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9561274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p20: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94" name="Google Shape;294;p20:notes"/>
          <p:cNvSpPr txBox="1">
            <a:spLocks noGrp="1"/>
          </p:cNvSpPr>
          <p:nvPr>
            <p:ph type="body" idx="1"/>
          </p:nvPr>
        </p:nvSpPr>
        <p:spPr>
          <a:xfrm>
            <a:off x="914400" y="3257550"/>
            <a:ext cx="7315200" cy="308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60"/>
              </a:spcBef>
              <a:spcAft>
                <a:spcPts val="0"/>
              </a:spcAft>
              <a:buClr>
                <a:srgbClr val="000000"/>
              </a:buClr>
              <a:buSzPts val="1400"/>
              <a:buFont typeface="Arial"/>
              <a:buNone/>
            </a:pPr>
            <a:endParaRPr sz="1200" b="0" i="0" u="none" strike="noStrike" cap="none">
              <a:solidFill>
                <a:schemeClr val="dk1"/>
              </a:solidFill>
              <a:latin typeface="Arial"/>
              <a:ea typeface="Arial"/>
              <a:cs typeface="Arial"/>
              <a:sym typeface="Arial"/>
            </a:endParaRPr>
          </a:p>
        </p:txBody>
      </p:sp>
      <p:sp>
        <p:nvSpPr>
          <p:cNvPr id="295" name="Google Shape;295;p20:notes"/>
          <p:cNvSpPr txBox="1">
            <a:spLocks noGrp="1"/>
          </p:cNvSpPr>
          <p:nvPr>
            <p:ph type="sldNum" idx="12"/>
          </p:nvPr>
        </p:nvSpPr>
        <p:spPr>
          <a:xfrm>
            <a:off x="5180012" y="6513512"/>
            <a:ext cx="3962400" cy="342900"/>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chemeClr val="dk1"/>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19</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4799624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8"/>
        <p:cNvGrpSpPr/>
        <p:nvPr/>
      </p:nvGrpSpPr>
      <p:grpSpPr>
        <a:xfrm>
          <a:off x="0" y="0"/>
          <a:ext cx="0" cy="0"/>
          <a:chOff x="0" y="0"/>
          <a:chExt cx="0" cy="0"/>
        </a:xfrm>
      </p:grpSpPr>
      <p:sp>
        <p:nvSpPr>
          <p:cNvPr id="1489" name="Google Shape;1489;g4cb7e3e055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0" name="Google Shape;1490;g4cb7e3e055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8577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p2:notes"/>
          <p:cNvSpPr>
            <a:spLocks noGrp="1" noRot="1" noChangeAspect="1"/>
          </p:cNvSpPr>
          <p:nvPr>
            <p:ph type="sldImg" idx="2"/>
          </p:nvPr>
        </p:nvSpPr>
        <p:spPr>
          <a:xfrm>
            <a:off x="2286000" y="514350"/>
            <a:ext cx="4572000" cy="257175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5" name="Google Shape;95;p2:notes"/>
          <p:cNvSpPr txBox="1">
            <a:spLocks noGrp="1"/>
          </p:cNvSpPr>
          <p:nvPr>
            <p:ph type="body" idx="1"/>
          </p:nvPr>
        </p:nvSpPr>
        <p:spPr>
          <a:xfrm>
            <a:off x="914400" y="3257550"/>
            <a:ext cx="7315200" cy="30861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360"/>
              </a:spcBef>
              <a:spcAft>
                <a:spcPts val="0"/>
              </a:spcAft>
              <a:buClr>
                <a:srgbClr val="000000"/>
              </a:buClr>
              <a:buSzPts val="1400"/>
              <a:buFont typeface="Arial"/>
              <a:buNone/>
            </a:pPr>
            <a:r>
              <a:rPr lang="en-US" sz="1200" b="0" i="0" u="none" strike="noStrike" cap="none">
                <a:solidFill>
                  <a:schemeClr val="dk1"/>
                </a:solidFill>
                <a:latin typeface="Arial"/>
                <a:ea typeface="Arial"/>
                <a:cs typeface="Arial"/>
                <a:sym typeface="Arial"/>
              </a:rPr>
              <a:t>Since 2000 falling off Moore’s LAw</a:t>
            </a:r>
            <a:endParaRPr sz="1200" b="0" i="0" u="none" strike="noStrike" cap="none">
              <a:solidFill>
                <a:schemeClr val="dk1"/>
              </a:solidFill>
              <a:latin typeface="Arial"/>
              <a:ea typeface="Arial"/>
              <a:cs typeface="Arial"/>
              <a:sym typeface="Arial"/>
            </a:endParaRPr>
          </a:p>
          <a:p>
            <a:pPr marL="0" marR="0" lvl="0" indent="0" algn="l" rtl="0">
              <a:lnSpc>
                <a:spcPct val="100000"/>
              </a:lnSpc>
              <a:spcBef>
                <a:spcPts val="360"/>
              </a:spcBef>
              <a:spcAft>
                <a:spcPts val="0"/>
              </a:spcAft>
              <a:buClr>
                <a:srgbClr val="000000"/>
              </a:buClr>
              <a:buSzPts val="1400"/>
              <a:buFont typeface="Arial"/>
              <a:buNone/>
            </a:pPr>
            <a:r>
              <a:rPr lang="en-US" sz="1200" b="0" i="0" u="none" strike="noStrike" cap="none">
                <a:solidFill>
                  <a:schemeClr val="dk1"/>
                </a:solidFill>
                <a:latin typeface="Arial"/>
                <a:ea typeface="Arial"/>
                <a:cs typeface="Arial"/>
                <a:sym typeface="Arial"/>
              </a:rPr>
              <a:t>Off 10X number of transistors in a microprocessor if had stuck to Moore’s Law</a:t>
            </a:r>
            <a:endParaRPr sz="1200" b="0" i="0" u="none" strike="noStrike" cap="none">
              <a:solidFill>
                <a:schemeClr val="dk1"/>
              </a:solidFill>
              <a:latin typeface="Arial"/>
              <a:ea typeface="Arial"/>
              <a:cs typeface="Arial"/>
              <a:sym typeface="Arial"/>
            </a:endParaRPr>
          </a:p>
          <a:p>
            <a:pPr marL="0" marR="0" lvl="0" indent="0" algn="l" rtl="0">
              <a:lnSpc>
                <a:spcPct val="100000"/>
              </a:lnSpc>
              <a:spcBef>
                <a:spcPts val="360"/>
              </a:spcBef>
              <a:spcAft>
                <a:spcPts val="0"/>
              </a:spcAft>
              <a:buClr>
                <a:srgbClr val="000000"/>
              </a:buClr>
              <a:buSzPts val="1400"/>
              <a:buFont typeface="Arial"/>
              <a:buNone/>
            </a:pPr>
            <a:r>
              <a:rPr lang="en-US" sz="1200" b="0" i="0" u="none" strike="noStrike" cap="none">
                <a:solidFill>
                  <a:schemeClr val="dk1"/>
                </a:solidFill>
                <a:latin typeface="Arial"/>
                <a:ea typeface="Arial"/>
                <a:cs typeface="Arial"/>
                <a:sym typeface="Arial"/>
              </a:rPr>
              <a:t>What going to do next?</a:t>
            </a:r>
            <a:endParaRPr sz="1200" b="0" i="0" u="none" strike="noStrike" cap="none">
              <a:solidFill>
                <a:schemeClr val="dk1"/>
              </a:solidFill>
              <a:latin typeface="Arial"/>
              <a:ea typeface="Arial"/>
              <a:cs typeface="Arial"/>
              <a:sym typeface="Arial"/>
            </a:endParaRPr>
          </a:p>
        </p:txBody>
      </p:sp>
      <p:sp>
        <p:nvSpPr>
          <p:cNvPr id="96" name="Google Shape;96;p2:notes"/>
          <p:cNvSpPr txBox="1">
            <a:spLocks noGrp="1"/>
          </p:cNvSpPr>
          <p:nvPr>
            <p:ph type="sldNum" idx="12"/>
          </p:nvPr>
        </p:nvSpPr>
        <p:spPr>
          <a:xfrm>
            <a:off x="5180012" y="6513512"/>
            <a:ext cx="3962400" cy="342900"/>
          </a:xfrm>
          <a:prstGeom prst="rect">
            <a:avLst/>
          </a:prstGeom>
          <a:noFill/>
          <a:ln>
            <a:noFill/>
          </a:ln>
        </p:spPr>
        <p:txBody>
          <a:bodyPr spcFirstLastPara="1" wrap="square" lIns="91425" tIns="45700" rIns="91425" bIns="45700" anchor="b" anchorCtr="0">
            <a:noAutofit/>
          </a:bodyPr>
          <a:lstStyle/>
          <a:p>
            <a:pPr marL="0" marR="0" lvl="0" indent="0" algn="l" rtl="0">
              <a:lnSpc>
                <a:spcPct val="100000"/>
              </a:lnSpc>
              <a:spcBef>
                <a:spcPts val="0"/>
              </a:spcBef>
              <a:spcAft>
                <a:spcPts val="0"/>
              </a:spcAft>
              <a:buClr>
                <a:schemeClr val="dk1"/>
              </a:buClr>
              <a:buSzPts val="1400"/>
              <a:buFont typeface="Arial"/>
              <a:buNone/>
            </a:pPr>
            <a:fld id="{00000000-1234-1234-1234-123412341234}" type="slidenum">
              <a:rPr lang="en-US" sz="1400" b="0" i="0" u="none" strike="noStrike" cap="none">
                <a:solidFill>
                  <a:srgbClr val="000000"/>
                </a:solidFill>
                <a:latin typeface="Arial"/>
                <a:ea typeface="Arial"/>
                <a:cs typeface="Arial"/>
                <a:sym typeface="Arial"/>
              </a:rPr>
              <a:t>3</a:t>
            </a:fld>
            <a:endParaRPr sz="1400" b="0" i="0" u="none" strike="noStrike" cap="none">
              <a:solidFill>
                <a:srgbClr val="000000"/>
              </a:solidFill>
              <a:latin typeface="Arial"/>
              <a:ea typeface="Arial"/>
              <a:cs typeface="Arial"/>
              <a:sym typeface="Arial"/>
            </a:endParaRPr>
          </a:p>
        </p:txBody>
      </p:sp>
    </p:spTree>
    <p:extLst>
      <p:ext uri="{BB962C8B-B14F-4D97-AF65-F5344CB8AC3E}">
        <p14:creationId xmlns:p14="http://schemas.microsoft.com/office/powerpoint/2010/main" val="10771033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p60:notes"/>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88" name="Google Shape;388;p60:notes"/>
          <p:cNvSpPr txBox="1">
            <a:spLocks noGrp="1"/>
          </p:cNvSpPr>
          <p:nvPr>
            <p:ph type="body" idx="1"/>
          </p:nvPr>
        </p:nvSpPr>
        <p:spPr>
          <a:xfrm>
            <a:off x="914400" y="3257550"/>
            <a:ext cx="7315200" cy="3086100"/>
          </a:xfrm>
          <a:prstGeom prst="rect">
            <a:avLst/>
          </a:prstGeom>
          <a:noFill/>
          <a:ln>
            <a:noFill/>
          </a:ln>
        </p:spPr>
        <p:txBody>
          <a:bodyPr spcFirstLastPara="1" wrap="square" lIns="91425" tIns="91425" rIns="91425" bIns="91425" anchor="t" anchorCtr="0">
            <a:noAutofit/>
          </a:bodyPr>
          <a:lstStyle/>
          <a:p>
            <a:pPr marL="0" marR="0" lvl="0" indent="0" algn="l" rtl="0">
              <a:spcBef>
                <a:spcPts val="0"/>
              </a:spcBef>
              <a:spcAft>
                <a:spcPts val="0"/>
              </a:spcAft>
              <a:buClr>
                <a:schemeClr val="dk1"/>
              </a:buClr>
              <a:buFont typeface="Arial"/>
              <a:buNone/>
            </a:pPr>
            <a:r>
              <a:rPr lang="en-US"/>
              <a:t>RISC - threw computers away since too slow</a:t>
            </a:r>
            <a:endParaRPr/>
          </a:p>
          <a:p>
            <a:pPr marL="0" marR="0" lvl="0" indent="0" algn="l" rtl="0">
              <a:spcBef>
                <a:spcPts val="0"/>
              </a:spcBef>
              <a:spcAft>
                <a:spcPts val="0"/>
              </a:spcAft>
              <a:buClr>
                <a:schemeClr val="dk1"/>
              </a:buClr>
              <a:buFont typeface="Arial"/>
              <a:buNone/>
            </a:pPr>
            <a:r>
              <a:rPr lang="en-US"/>
              <a:t>Have to rethink what we’re doing</a:t>
            </a:r>
            <a:endParaRPr/>
          </a:p>
        </p:txBody>
      </p:sp>
    </p:spTree>
    <p:extLst>
      <p:ext uri="{BB962C8B-B14F-4D97-AF65-F5344CB8AC3E}">
        <p14:creationId xmlns:p14="http://schemas.microsoft.com/office/powerpoint/2010/main" val="7113815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38645daadd_0_106:notes"/>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41" name="Google Shape;441;g38645daadd_0_106: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spcBef>
                <a:spcPts val="360"/>
              </a:spcBef>
              <a:spcAft>
                <a:spcPts val="0"/>
              </a:spcAft>
              <a:buNone/>
            </a:pPr>
            <a:r>
              <a:rPr lang="en-US"/>
              <a:t>Runs code before any OS code runs. Who reads that code?</a:t>
            </a:r>
            <a:endParaRPr/>
          </a:p>
          <a:p>
            <a:pPr marL="0" lvl="0" indent="0" rtl="0">
              <a:spcBef>
                <a:spcPts val="360"/>
              </a:spcBef>
              <a:spcAft>
                <a:spcPts val="0"/>
              </a:spcAft>
              <a:buNone/>
            </a:pPr>
            <a:r>
              <a:rPr lang="en-US"/>
              <a:t>Problems with large ISA?</a:t>
            </a:r>
            <a:endParaRPr/>
          </a:p>
        </p:txBody>
      </p:sp>
      <p:sp>
        <p:nvSpPr>
          <p:cNvPr id="442" name="Google Shape;442;g38645daadd_0_106:notes"/>
          <p:cNvSpPr txBox="1">
            <a:spLocks noGrp="1"/>
          </p:cNvSpPr>
          <p:nvPr>
            <p:ph type="sldNum" idx="12"/>
          </p:nvPr>
        </p:nvSpPr>
        <p:spPr>
          <a:xfrm>
            <a:off x="5180012" y="6513512"/>
            <a:ext cx="3962400" cy="342900"/>
          </a:xfrm>
          <a:prstGeom prst="rect">
            <a:avLst/>
          </a:prstGeom>
        </p:spPr>
        <p:txBody>
          <a:bodyPr spcFirstLastPara="1" wrap="square" lIns="91425" tIns="45700" rIns="91425" bIns="45700" anchor="b" anchorCtr="0">
            <a:noAutofit/>
          </a:bodyPr>
          <a:lstStyle/>
          <a:p>
            <a:pPr marL="0" lvl="0" indent="0" rtl="0">
              <a:spcBef>
                <a:spcPts val="0"/>
              </a:spcBef>
              <a:spcAft>
                <a:spcPts val="0"/>
              </a:spcAft>
              <a:buNone/>
            </a:pPr>
            <a:fld id="{00000000-1234-1234-1234-123412341234}" type="slidenum">
              <a:rPr lang="en-US"/>
              <a:t>5</a:t>
            </a:fld>
            <a:endParaRPr/>
          </a:p>
        </p:txBody>
      </p:sp>
    </p:spTree>
    <p:extLst>
      <p:ext uri="{BB962C8B-B14F-4D97-AF65-F5344CB8AC3E}">
        <p14:creationId xmlns:p14="http://schemas.microsoft.com/office/powerpoint/2010/main" val="6218081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9"/>
        <p:cNvGrpSpPr/>
        <p:nvPr/>
      </p:nvGrpSpPr>
      <p:grpSpPr>
        <a:xfrm>
          <a:off x="0" y="0"/>
          <a:ext cx="0" cy="0"/>
          <a:chOff x="0" y="0"/>
          <a:chExt cx="0" cy="0"/>
        </a:xfrm>
      </p:grpSpPr>
      <p:sp>
        <p:nvSpPr>
          <p:cNvPr id="440" name="Google Shape;440;g38645daadd_0_106:notes"/>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441" name="Google Shape;441;g38645daadd_0_106: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spcBef>
                <a:spcPts val="360"/>
              </a:spcBef>
              <a:spcAft>
                <a:spcPts val="0"/>
              </a:spcAft>
              <a:buNone/>
            </a:pPr>
            <a:r>
              <a:rPr lang="en-US"/>
              <a:t>Runs code before any OS code runs. Who reads that code?</a:t>
            </a:r>
            <a:endParaRPr/>
          </a:p>
          <a:p>
            <a:pPr marL="0" lvl="0" indent="0" rtl="0">
              <a:spcBef>
                <a:spcPts val="360"/>
              </a:spcBef>
              <a:spcAft>
                <a:spcPts val="0"/>
              </a:spcAft>
              <a:buNone/>
            </a:pPr>
            <a:r>
              <a:rPr lang="en-US"/>
              <a:t>Problems with large ISA?</a:t>
            </a:r>
            <a:endParaRPr/>
          </a:p>
        </p:txBody>
      </p:sp>
      <p:sp>
        <p:nvSpPr>
          <p:cNvPr id="442" name="Google Shape;442;g38645daadd_0_106:notes"/>
          <p:cNvSpPr txBox="1">
            <a:spLocks noGrp="1"/>
          </p:cNvSpPr>
          <p:nvPr>
            <p:ph type="sldNum" idx="12"/>
          </p:nvPr>
        </p:nvSpPr>
        <p:spPr>
          <a:xfrm>
            <a:off x="5180012" y="6513512"/>
            <a:ext cx="3962400" cy="342900"/>
          </a:xfrm>
          <a:prstGeom prst="rect">
            <a:avLst/>
          </a:prstGeom>
        </p:spPr>
        <p:txBody>
          <a:bodyPr spcFirstLastPara="1" wrap="square" lIns="91425" tIns="45700" rIns="91425" bIns="45700" anchor="b" anchorCtr="0">
            <a:noAutofit/>
          </a:bodyPr>
          <a:lstStyle/>
          <a:p>
            <a:pPr marL="0" lvl="0" indent="0" rtl="0">
              <a:spcBef>
                <a:spcPts val="0"/>
              </a:spcBef>
              <a:spcAft>
                <a:spcPts val="0"/>
              </a:spcAft>
              <a:buNone/>
            </a:pPr>
            <a:fld id="{00000000-1234-1234-1234-123412341234}" type="slidenum">
              <a:rPr lang="en-US"/>
              <a:t>6</a:t>
            </a:fld>
            <a:endParaRPr/>
          </a:p>
        </p:txBody>
      </p:sp>
    </p:spTree>
    <p:extLst>
      <p:ext uri="{BB962C8B-B14F-4D97-AF65-F5344CB8AC3E}">
        <p14:creationId xmlns:p14="http://schemas.microsoft.com/office/powerpoint/2010/main" val="7726473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
        <p:cNvGrpSpPr/>
        <p:nvPr/>
      </p:nvGrpSpPr>
      <p:grpSpPr>
        <a:xfrm>
          <a:off x="0" y="0"/>
          <a:ext cx="0" cy="0"/>
          <a:chOff x="0" y="0"/>
          <a:chExt cx="0" cy="0"/>
        </a:xfrm>
      </p:grpSpPr>
      <p:sp>
        <p:nvSpPr>
          <p:cNvPr id="498" name="Google Shape;498;g378fa38c9f_4_15:notes"/>
          <p:cNvSpPr txBox="1">
            <a:spLocks noGrp="1"/>
          </p:cNvSpPr>
          <p:nvPr>
            <p:ph type="body" idx="1"/>
          </p:nvPr>
        </p:nvSpPr>
        <p:spPr>
          <a:xfrm>
            <a:off x="914400" y="3257550"/>
            <a:ext cx="7315200" cy="3086100"/>
          </a:xfrm>
          <a:prstGeom prst="rect">
            <a:avLst/>
          </a:prstGeom>
        </p:spPr>
        <p:txBody>
          <a:bodyPr spcFirstLastPara="1" wrap="square" lIns="91425" tIns="91425" rIns="91425" bIns="91425" anchor="t" anchorCtr="0">
            <a:noAutofit/>
          </a:bodyPr>
          <a:lstStyle/>
          <a:p>
            <a:pPr marL="0" lvl="0" indent="0">
              <a:spcBef>
                <a:spcPts val="360"/>
              </a:spcBef>
              <a:spcAft>
                <a:spcPts val="0"/>
              </a:spcAft>
              <a:buNone/>
            </a:pPr>
            <a:r>
              <a:rPr lang="en-US"/>
              <a:t>Need quantitative explanation why - SIMD less flexible but more efficient when it works</a:t>
            </a:r>
            <a:endParaRPr/>
          </a:p>
          <a:p>
            <a:pPr marL="0" lvl="0" indent="0">
              <a:spcBef>
                <a:spcPts val="360"/>
              </a:spcBef>
              <a:spcAft>
                <a:spcPts val="0"/>
              </a:spcAft>
              <a:buNone/>
            </a:pPr>
            <a:endParaRPr/>
          </a:p>
          <a:p>
            <a:pPr marL="0" lvl="0" indent="0">
              <a:spcBef>
                <a:spcPts val="360"/>
              </a:spcBef>
              <a:spcAft>
                <a:spcPts val="0"/>
              </a:spcAft>
              <a:buNone/>
            </a:pPr>
            <a:r>
              <a:rPr lang="en-US"/>
              <a:t>Caches fanttastic until they don’t work well - streaming, </a:t>
            </a:r>
            <a:endParaRPr/>
          </a:p>
        </p:txBody>
      </p:sp>
      <p:sp>
        <p:nvSpPr>
          <p:cNvPr id="499" name="Google Shape;499;g378fa38c9f_4_15:notes"/>
          <p:cNvSpPr>
            <a:spLocks noGrp="1" noRot="1" noChangeAspect="1"/>
          </p:cNvSpPr>
          <p:nvPr>
            <p:ph type="sldImg" idx="2"/>
          </p:nvPr>
        </p:nvSpPr>
        <p:spPr>
          <a:xfrm>
            <a:off x="2286000" y="514350"/>
            <a:ext cx="4572000" cy="257175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0005966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4f4c5cf27d_0_7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4f4c5cf27d_0_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9758330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1"/>
        <p:cNvGrpSpPr/>
        <p:nvPr/>
      </p:nvGrpSpPr>
      <p:grpSpPr>
        <a:xfrm>
          <a:off x="0" y="0"/>
          <a:ext cx="0" cy="0"/>
          <a:chOff x="0" y="0"/>
          <a:chExt cx="0" cy="0"/>
        </a:xfrm>
      </p:grpSpPr>
      <p:sp>
        <p:nvSpPr>
          <p:cNvPr id="1292" name="Google Shape;1292;g4f4c5cf27d_0_8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3" name="Google Shape;1293;g4f4c5cf27d_0_8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09202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g3d0a486e7b_0_586: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3" name="Google Shape;183;g3d0a486e7b_0_5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218009062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3"/>
        <p:cNvGrpSpPr/>
        <p:nvPr/>
      </p:nvGrpSpPr>
      <p:grpSpPr>
        <a:xfrm>
          <a:off x="0" y="0"/>
          <a:ext cx="0" cy="0"/>
          <a:chOff x="0" y="0"/>
          <a:chExt cx="0" cy="0"/>
        </a:xfrm>
      </p:grpSpPr>
      <p:sp>
        <p:nvSpPr>
          <p:cNvPr id="14" name="Google Shape;14;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5" name="Google Shape;15;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6" name="Google Shape;16;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1219201" y="0"/>
            <a:ext cx="7162800" cy="685800"/>
          </a:xfrm>
          <a:prstGeom prst="rect">
            <a:avLst/>
          </a:prstGeom>
          <a:noFill/>
          <a:ln>
            <a:noFill/>
          </a:ln>
        </p:spPr>
        <p:txBody>
          <a:bodyPr spcFirstLastPara="1" wrap="square" lIns="91425" tIns="91425" rIns="91425" bIns="91425" anchor="ctr" anchorCtr="0"/>
          <a:lstStyle>
            <a:lvl1pPr marR="0" lvl="0" algn="ctr" rtl="0">
              <a:lnSpc>
                <a:spcPct val="100000"/>
              </a:lnSpc>
              <a:spcBef>
                <a:spcPts val="0"/>
              </a:spcBef>
              <a:spcAft>
                <a:spcPts val="0"/>
              </a:spcAft>
              <a:buClr>
                <a:srgbClr val="0000FF"/>
              </a:buClr>
              <a:buSzPts val="2400"/>
              <a:buFont typeface="Arial"/>
              <a:buNone/>
              <a:defRPr sz="2400" b="1" i="0" u="none" strike="noStrike" cap="none">
                <a:solidFill>
                  <a:srgbClr val="0000FF"/>
                </a:solidFill>
                <a:latin typeface="Arial"/>
                <a:ea typeface="Arial"/>
                <a:cs typeface="Arial"/>
                <a:sym typeface="Arial"/>
              </a:defRPr>
            </a:lvl1pPr>
            <a:lvl2pPr marR="0" lvl="1" algn="ctr" rtl="0">
              <a:lnSpc>
                <a:spcPct val="100000"/>
              </a:lnSpc>
              <a:spcBef>
                <a:spcPts val="0"/>
              </a:spcBef>
              <a:spcAft>
                <a:spcPts val="0"/>
              </a:spcAft>
              <a:buClr>
                <a:srgbClr val="000000"/>
              </a:buClr>
              <a:buSzPts val="1100"/>
              <a:buFont typeface="Arial"/>
              <a:buNone/>
              <a:defRPr sz="1100" b="0" i="0" u="none" strike="noStrike" cap="none">
                <a:solidFill>
                  <a:srgbClr val="000000"/>
                </a:solidFill>
                <a:latin typeface="Arial"/>
                <a:ea typeface="Arial"/>
                <a:cs typeface="Arial"/>
                <a:sym typeface="Arial"/>
              </a:defRPr>
            </a:lvl2pPr>
            <a:lvl3pPr marR="0" lvl="2" algn="ctr" rtl="0">
              <a:spcBef>
                <a:spcPts val="0"/>
              </a:spcBef>
              <a:spcAft>
                <a:spcPts val="0"/>
              </a:spcAft>
              <a:buSzPts val="2800"/>
              <a:buNone/>
              <a:defRPr sz="1400"/>
            </a:lvl3pPr>
            <a:lvl4pPr marR="0" lvl="3" algn="ctr" rtl="0">
              <a:spcBef>
                <a:spcPts val="0"/>
              </a:spcBef>
              <a:spcAft>
                <a:spcPts val="0"/>
              </a:spcAft>
              <a:buSzPts val="2800"/>
              <a:buNone/>
              <a:defRPr sz="1400"/>
            </a:lvl4pPr>
            <a:lvl5pPr marR="0" lvl="4" algn="ctr" rtl="0">
              <a:spcBef>
                <a:spcPts val="0"/>
              </a:spcBef>
              <a:spcAft>
                <a:spcPts val="0"/>
              </a:spcAft>
              <a:buSzPts val="2800"/>
              <a:buNone/>
              <a:defRPr sz="1400"/>
            </a:lvl5pPr>
            <a:lvl6pPr marR="0" lvl="5" algn="ctr" rtl="0">
              <a:spcBef>
                <a:spcPts val="0"/>
              </a:spcBef>
              <a:spcAft>
                <a:spcPts val="0"/>
              </a:spcAft>
              <a:buSzPts val="2800"/>
              <a:buNone/>
              <a:defRPr sz="1400"/>
            </a:lvl6pPr>
            <a:lvl7pPr marR="0" lvl="6" algn="ctr" rtl="0">
              <a:spcBef>
                <a:spcPts val="0"/>
              </a:spcBef>
              <a:spcAft>
                <a:spcPts val="0"/>
              </a:spcAft>
              <a:buSzPts val="2800"/>
              <a:buNone/>
              <a:defRPr sz="1400"/>
            </a:lvl7pPr>
            <a:lvl8pPr marR="0" lvl="7" algn="ctr" rtl="0">
              <a:spcBef>
                <a:spcPts val="0"/>
              </a:spcBef>
              <a:spcAft>
                <a:spcPts val="0"/>
              </a:spcAft>
              <a:buSzPts val="2800"/>
              <a:buNone/>
              <a:defRPr sz="1400"/>
            </a:lvl8pPr>
            <a:lvl9pPr marR="0" lvl="8" algn="ctr" rtl="0">
              <a:spcBef>
                <a:spcPts val="0"/>
              </a:spcBef>
              <a:spcAft>
                <a:spcPts val="0"/>
              </a:spcAft>
              <a:buSzPts val="2800"/>
              <a:buNone/>
              <a:defRPr sz="1400"/>
            </a:lvl9pPr>
          </a:lstStyle>
          <a:p>
            <a:endParaRPr/>
          </a:p>
        </p:txBody>
      </p:sp>
      <p:sp>
        <p:nvSpPr>
          <p:cNvPr id="61" name="Google Shape;61;p14"/>
          <p:cNvSpPr txBox="1">
            <a:spLocks noGrp="1"/>
          </p:cNvSpPr>
          <p:nvPr>
            <p:ph type="body" idx="1"/>
          </p:nvPr>
        </p:nvSpPr>
        <p:spPr>
          <a:xfrm>
            <a:off x="455612" y="742951"/>
            <a:ext cx="8226300" cy="3943200"/>
          </a:xfrm>
          <a:prstGeom prst="rect">
            <a:avLst/>
          </a:prstGeom>
          <a:noFill/>
          <a:ln>
            <a:noFill/>
          </a:ln>
        </p:spPr>
        <p:txBody>
          <a:bodyPr spcFirstLastPara="1" wrap="square" lIns="91425" tIns="91425" rIns="91425" bIns="91425" anchor="t" anchorCtr="0"/>
          <a:lstStyle>
            <a:lvl1pPr marL="457200" marR="0" lvl="0" indent="-361950" algn="l" rtl="0">
              <a:lnSpc>
                <a:spcPct val="100000"/>
              </a:lnSpc>
              <a:spcBef>
                <a:spcPts val="0"/>
              </a:spcBef>
              <a:spcAft>
                <a:spcPts val="0"/>
              </a:spcAft>
              <a:buClr>
                <a:srgbClr val="000080"/>
              </a:buClr>
              <a:buSzPts val="2100"/>
              <a:buFont typeface="Noto Sans Symbols"/>
              <a:buChar char="▪"/>
              <a:defRPr sz="2100" b="0" i="0" u="none" strike="noStrike" cap="none">
                <a:solidFill>
                  <a:srgbClr val="000000"/>
                </a:solidFill>
                <a:latin typeface="Arial"/>
                <a:ea typeface="Arial"/>
                <a:cs typeface="Arial"/>
                <a:sym typeface="Arial"/>
              </a:defRPr>
            </a:lvl1pPr>
            <a:lvl2pPr marL="914400" marR="0" lvl="1" indent="-361950" algn="l" rtl="0">
              <a:lnSpc>
                <a:spcPct val="100000"/>
              </a:lnSpc>
              <a:spcBef>
                <a:spcPts val="0"/>
              </a:spcBef>
              <a:spcAft>
                <a:spcPts val="0"/>
              </a:spcAft>
              <a:buClr>
                <a:schemeClr val="dk1"/>
              </a:buClr>
              <a:buSzPts val="2100"/>
              <a:buFont typeface="Merriweather Sans"/>
              <a:buChar char="-"/>
              <a:defRPr sz="2100" b="0" i="0" u="none" strike="noStrike" cap="none">
                <a:solidFill>
                  <a:srgbClr val="000000"/>
                </a:solidFill>
                <a:latin typeface="Arial"/>
                <a:ea typeface="Arial"/>
                <a:cs typeface="Arial"/>
                <a:sym typeface="Arial"/>
              </a:defRPr>
            </a:lvl2pPr>
            <a:lvl3pPr marL="1371600" marR="0" lvl="2" indent="-361950" algn="l" rtl="0">
              <a:lnSpc>
                <a:spcPct val="100000"/>
              </a:lnSpc>
              <a:spcBef>
                <a:spcPts val="0"/>
              </a:spcBef>
              <a:spcAft>
                <a:spcPts val="0"/>
              </a:spcAft>
              <a:buClr>
                <a:schemeClr val="dk1"/>
              </a:buClr>
              <a:buSzPts val="2100"/>
              <a:buFont typeface="Merriweather Sans"/>
              <a:buChar char="-"/>
              <a:defRPr sz="2100" b="0" i="0" u="none" strike="noStrike" cap="none">
                <a:solidFill>
                  <a:srgbClr val="000000"/>
                </a:solidFill>
                <a:latin typeface="Arial"/>
                <a:ea typeface="Arial"/>
                <a:cs typeface="Arial"/>
                <a:sym typeface="Arial"/>
              </a:defRPr>
            </a:lvl3pPr>
            <a:lvl4pPr marL="1828800" marR="0" lvl="3" indent="-361950" algn="l" rtl="0">
              <a:lnSpc>
                <a:spcPct val="100000"/>
              </a:lnSpc>
              <a:spcBef>
                <a:spcPts val="0"/>
              </a:spcBef>
              <a:spcAft>
                <a:spcPts val="0"/>
              </a:spcAft>
              <a:buClr>
                <a:schemeClr val="dk1"/>
              </a:buClr>
              <a:buSzPts val="2100"/>
              <a:buFont typeface="Merriweather Sans"/>
              <a:buChar char="-"/>
              <a:defRPr sz="2100" b="0" i="0" u="none" strike="noStrike" cap="none">
                <a:solidFill>
                  <a:srgbClr val="000000"/>
                </a:solidFill>
                <a:latin typeface="Arial"/>
                <a:ea typeface="Arial"/>
                <a:cs typeface="Arial"/>
                <a:sym typeface="Arial"/>
              </a:defRPr>
            </a:lvl4pPr>
            <a:lvl5pPr marL="2286000" marR="0" lvl="4" indent="-361950" algn="l" rtl="0">
              <a:lnSpc>
                <a:spcPct val="100000"/>
              </a:lnSpc>
              <a:spcBef>
                <a:spcPts val="0"/>
              </a:spcBef>
              <a:spcAft>
                <a:spcPts val="0"/>
              </a:spcAft>
              <a:buClr>
                <a:schemeClr val="dk1"/>
              </a:buClr>
              <a:buSzPts val="2100"/>
              <a:buFont typeface="Merriweather Sans"/>
              <a:buChar char="-"/>
              <a:defRPr sz="2100" b="0" i="0" u="none" strike="noStrike" cap="none">
                <a:solidFill>
                  <a:srgbClr val="000000"/>
                </a:solidFill>
                <a:latin typeface="Arial"/>
                <a:ea typeface="Arial"/>
                <a:cs typeface="Arial"/>
                <a:sym typeface="Arial"/>
              </a:defRPr>
            </a:lvl5pPr>
            <a:lvl6pPr marL="2743200" marR="0" lvl="5" indent="-361950" algn="l" rtl="0">
              <a:lnSpc>
                <a:spcPct val="100000"/>
              </a:lnSpc>
              <a:spcBef>
                <a:spcPts val="200"/>
              </a:spcBef>
              <a:spcAft>
                <a:spcPts val="0"/>
              </a:spcAft>
              <a:buClr>
                <a:schemeClr val="dk1"/>
              </a:buClr>
              <a:buSzPts val="2100"/>
              <a:buFont typeface="Arial"/>
              <a:buChar char="»"/>
              <a:defRPr sz="2100" b="0" i="0" u="none" strike="noStrike" cap="none">
                <a:solidFill>
                  <a:srgbClr val="000000"/>
                </a:solidFill>
                <a:latin typeface="Arial"/>
                <a:ea typeface="Arial"/>
                <a:cs typeface="Arial"/>
                <a:sym typeface="Arial"/>
              </a:defRPr>
            </a:lvl6pPr>
            <a:lvl7pPr marL="3200400" marR="0" lvl="6" indent="-361950" algn="l" rtl="0">
              <a:lnSpc>
                <a:spcPct val="100000"/>
              </a:lnSpc>
              <a:spcBef>
                <a:spcPts val="200"/>
              </a:spcBef>
              <a:spcAft>
                <a:spcPts val="0"/>
              </a:spcAft>
              <a:buClr>
                <a:schemeClr val="dk1"/>
              </a:buClr>
              <a:buSzPts val="2100"/>
              <a:buFont typeface="Arial"/>
              <a:buChar char="»"/>
              <a:defRPr sz="2100" b="0" i="0" u="none" strike="noStrike" cap="none">
                <a:solidFill>
                  <a:srgbClr val="000000"/>
                </a:solidFill>
                <a:latin typeface="Arial"/>
                <a:ea typeface="Arial"/>
                <a:cs typeface="Arial"/>
                <a:sym typeface="Arial"/>
              </a:defRPr>
            </a:lvl7pPr>
            <a:lvl8pPr marL="3657600" marR="0" lvl="7" indent="-361950" algn="l" rtl="0">
              <a:lnSpc>
                <a:spcPct val="100000"/>
              </a:lnSpc>
              <a:spcBef>
                <a:spcPts val="200"/>
              </a:spcBef>
              <a:spcAft>
                <a:spcPts val="0"/>
              </a:spcAft>
              <a:buClr>
                <a:schemeClr val="dk1"/>
              </a:buClr>
              <a:buSzPts val="2100"/>
              <a:buFont typeface="Arial"/>
              <a:buChar char="»"/>
              <a:defRPr sz="2100" b="0" i="0" u="none" strike="noStrike" cap="none">
                <a:solidFill>
                  <a:srgbClr val="000000"/>
                </a:solidFill>
                <a:latin typeface="Arial"/>
                <a:ea typeface="Arial"/>
                <a:cs typeface="Arial"/>
                <a:sym typeface="Arial"/>
              </a:defRPr>
            </a:lvl8pPr>
            <a:lvl9pPr marL="4114800" marR="0" lvl="8" indent="-361950" algn="l" rtl="0">
              <a:lnSpc>
                <a:spcPct val="100000"/>
              </a:lnSpc>
              <a:spcBef>
                <a:spcPts val="200"/>
              </a:spcBef>
              <a:spcAft>
                <a:spcPts val="0"/>
              </a:spcAft>
              <a:buClr>
                <a:schemeClr val="dk1"/>
              </a:buClr>
              <a:buSzPts val="2100"/>
              <a:buFont typeface="Arial"/>
              <a:buChar char="»"/>
              <a:defRPr sz="2100" b="0" i="0" u="none" strike="noStrike" cap="none">
                <a:solidFill>
                  <a:srgbClr val="000000"/>
                </a:solidFill>
                <a:latin typeface="Arial"/>
                <a:ea typeface="Arial"/>
                <a:cs typeface="Arial"/>
                <a:sym typeface="Arial"/>
              </a:defRPr>
            </a:lvl9pPr>
          </a:lstStyle>
          <a:p>
            <a:endParaRPr/>
          </a:p>
        </p:txBody>
      </p:sp>
      <p:sp>
        <p:nvSpPr>
          <p:cNvPr id="62" name="Google Shape;62;p14"/>
          <p:cNvSpPr txBox="1">
            <a:spLocks noGrp="1"/>
          </p:cNvSpPr>
          <p:nvPr>
            <p:ph type="sldNum" idx="12"/>
          </p:nvPr>
        </p:nvSpPr>
        <p:spPr>
          <a:xfrm>
            <a:off x="7010401" y="4964906"/>
            <a:ext cx="2133600" cy="178500"/>
          </a:xfrm>
          <a:prstGeom prst="rect">
            <a:avLst/>
          </a:prstGeom>
          <a:noFill/>
          <a:ln>
            <a:noFill/>
          </a:ln>
        </p:spPr>
        <p:txBody>
          <a:bodyPr spcFirstLastPara="1" wrap="square" lIns="68575" tIns="34275" rIns="68575" bIns="34275" anchor="b" anchorCtr="0">
            <a:noAutofit/>
          </a:bodyPr>
          <a:lstStyle>
            <a:lvl1pPr marL="0" marR="0" lvl="0" indent="0" algn="r" rtl="0">
              <a:lnSpc>
                <a:spcPct val="100000"/>
              </a:lnSpc>
              <a:spcBef>
                <a:spcPts val="0"/>
              </a:spcBef>
              <a:spcAft>
                <a:spcPts val="0"/>
              </a:spcAft>
              <a:buClr>
                <a:schemeClr val="dk1"/>
              </a:buClr>
              <a:buSzPts val="400"/>
              <a:buFont typeface="Arial Black"/>
              <a:buNone/>
              <a:defRPr sz="1500" b="0" i="0" u="none" strike="noStrike" cap="none">
                <a:solidFill>
                  <a:schemeClr val="dk1"/>
                </a:solidFill>
                <a:latin typeface="Arial Black"/>
                <a:ea typeface="Arial Black"/>
                <a:cs typeface="Arial Black"/>
                <a:sym typeface="Arial Black"/>
              </a:defRPr>
            </a:lvl1pPr>
            <a:lvl2pPr marL="0" marR="0" lvl="1" indent="0" algn="r" rtl="0">
              <a:lnSpc>
                <a:spcPct val="100000"/>
              </a:lnSpc>
              <a:spcBef>
                <a:spcPts val="0"/>
              </a:spcBef>
              <a:spcAft>
                <a:spcPts val="0"/>
              </a:spcAft>
              <a:buClr>
                <a:schemeClr val="dk1"/>
              </a:buClr>
              <a:buSzPts val="400"/>
              <a:buFont typeface="Arial Black"/>
              <a:buNone/>
              <a:defRPr sz="1500" b="0" i="0" u="none" strike="noStrike" cap="none">
                <a:solidFill>
                  <a:schemeClr val="dk1"/>
                </a:solidFill>
                <a:latin typeface="Arial Black"/>
                <a:ea typeface="Arial Black"/>
                <a:cs typeface="Arial Black"/>
                <a:sym typeface="Arial Black"/>
              </a:defRPr>
            </a:lvl2pPr>
            <a:lvl3pPr marL="0" marR="0" lvl="2" indent="0" algn="r" rtl="0">
              <a:lnSpc>
                <a:spcPct val="100000"/>
              </a:lnSpc>
              <a:spcBef>
                <a:spcPts val="0"/>
              </a:spcBef>
              <a:spcAft>
                <a:spcPts val="0"/>
              </a:spcAft>
              <a:buClr>
                <a:schemeClr val="dk1"/>
              </a:buClr>
              <a:buSzPts val="400"/>
              <a:buFont typeface="Arial Black"/>
              <a:buNone/>
              <a:defRPr sz="1500" b="0" i="0" u="none" strike="noStrike" cap="none">
                <a:solidFill>
                  <a:schemeClr val="dk1"/>
                </a:solidFill>
                <a:latin typeface="Arial Black"/>
                <a:ea typeface="Arial Black"/>
                <a:cs typeface="Arial Black"/>
                <a:sym typeface="Arial Black"/>
              </a:defRPr>
            </a:lvl3pPr>
            <a:lvl4pPr marL="0" marR="0" lvl="3" indent="0" algn="r" rtl="0">
              <a:lnSpc>
                <a:spcPct val="100000"/>
              </a:lnSpc>
              <a:spcBef>
                <a:spcPts val="0"/>
              </a:spcBef>
              <a:spcAft>
                <a:spcPts val="0"/>
              </a:spcAft>
              <a:buClr>
                <a:schemeClr val="dk1"/>
              </a:buClr>
              <a:buSzPts val="400"/>
              <a:buFont typeface="Arial Black"/>
              <a:buNone/>
              <a:defRPr sz="1500" b="0" i="0" u="none" strike="noStrike" cap="none">
                <a:solidFill>
                  <a:schemeClr val="dk1"/>
                </a:solidFill>
                <a:latin typeface="Arial Black"/>
                <a:ea typeface="Arial Black"/>
                <a:cs typeface="Arial Black"/>
                <a:sym typeface="Arial Black"/>
              </a:defRPr>
            </a:lvl4pPr>
            <a:lvl5pPr marL="0" marR="0" lvl="4" indent="0" algn="r" rtl="0">
              <a:lnSpc>
                <a:spcPct val="100000"/>
              </a:lnSpc>
              <a:spcBef>
                <a:spcPts val="0"/>
              </a:spcBef>
              <a:spcAft>
                <a:spcPts val="0"/>
              </a:spcAft>
              <a:buClr>
                <a:schemeClr val="dk1"/>
              </a:buClr>
              <a:buSzPts val="400"/>
              <a:buFont typeface="Arial Black"/>
              <a:buNone/>
              <a:defRPr sz="1500" b="0" i="0" u="none" strike="noStrike" cap="none">
                <a:solidFill>
                  <a:schemeClr val="dk1"/>
                </a:solidFill>
                <a:latin typeface="Arial Black"/>
                <a:ea typeface="Arial Black"/>
                <a:cs typeface="Arial Black"/>
                <a:sym typeface="Arial Black"/>
              </a:defRPr>
            </a:lvl5pPr>
            <a:lvl6pPr marL="0" marR="0" lvl="5" indent="0" algn="r" rtl="0">
              <a:lnSpc>
                <a:spcPct val="100000"/>
              </a:lnSpc>
              <a:spcBef>
                <a:spcPts val="0"/>
              </a:spcBef>
              <a:spcAft>
                <a:spcPts val="0"/>
              </a:spcAft>
              <a:buClr>
                <a:schemeClr val="dk1"/>
              </a:buClr>
              <a:buSzPts val="400"/>
              <a:buFont typeface="Arial Black"/>
              <a:buNone/>
              <a:defRPr sz="1500" b="0" i="0" u="none" strike="noStrike" cap="none">
                <a:solidFill>
                  <a:schemeClr val="dk1"/>
                </a:solidFill>
                <a:latin typeface="Arial Black"/>
                <a:ea typeface="Arial Black"/>
                <a:cs typeface="Arial Black"/>
                <a:sym typeface="Arial Black"/>
              </a:defRPr>
            </a:lvl6pPr>
            <a:lvl7pPr marL="0" marR="0" lvl="6" indent="0" algn="r" rtl="0">
              <a:lnSpc>
                <a:spcPct val="100000"/>
              </a:lnSpc>
              <a:spcBef>
                <a:spcPts val="0"/>
              </a:spcBef>
              <a:spcAft>
                <a:spcPts val="0"/>
              </a:spcAft>
              <a:buClr>
                <a:schemeClr val="dk1"/>
              </a:buClr>
              <a:buSzPts val="400"/>
              <a:buFont typeface="Arial Black"/>
              <a:buNone/>
              <a:defRPr sz="1500" b="0" i="0" u="none" strike="noStrike" cap="none">
                <a:solidFill>
                  <a:schemeClr val="dk1"/>
                </a:solidFill>
                <a:latin typeface="Arial Black"/>
                <a:ea typeface="Arial Black"/>
                <a:cs typeface="Arial Black"/>
                <a:sym typeface="Arial Black"/>
              </a:defRPr>
            </a:lvl7pPr>
            <a:lvl8pPr marL="0" marR="0" lvl="7" indent="0" algn="r" rtl="0">
              <a:lnSpc>
                <a:spcPct val="100000"/>
              </a:lnSpc>
              <a:spcBef>
                <a:spcPts val="0"/>
              </a:spcBef>
              <a:spcAft>
                <a:spcPts val="0"/>
              </a:spcAft>
              <a:buClr>
                <a:schemeClr val="dk1"/>
              </a:buClr>
              <a:buSzPts val="400"/>
              <a:buFont typeface="Arial Black"/>
              <a:buNone/>
              <a:defRPr sz="1500" b="0" i="0" u="none" strike="noStrike" cap="none">
                <a:solidFill>
                  <a:schemeClr val="dk1"/>
                </a:solidFill>
                <a:latin typeface="Arial Black"/>
                <a:ea typeface="Arial Black"/>
                <a:cs typeface="Arial Black"/>
                <a:sym typeface="Arial Black"/>
              </a:defRPr>
            </a:lvl8pPr>
            <a:lvl9pPr marL="0" marR="0" lvl="8" indent="0" algn="r" rtl="0">
              <a:lnSpc>
                <a:spcPct val="100000"/>
              </a:lnSpc>
              <a:spcBef>
                <a:spcPts val="0"/>
              </a:spcBef>
              <a:spcAft>
                <a:spcPts val="0"/>
              </a:spcAft>
              <a:buClr>
                <a:schemeClr val="dk1"/>
              </a:buClr>
              <a:buSzPts val="400"/>
              <a:buFont typeface="Arial Black"/>
              <a:buNone/>
              <a:defRPr sz="1500" b="0" i="0" u="none" strike="noStrike" cap="none">
                <a:solidFill>
                  <a:schemeClr val="dk1"/>
                </a:solidFill>
                <a:latin typeface="Arial Black"/>
                <a:ea typeface="Arial Black"/>
                <a:cs typeface="Arial Black"/>
                <a:sym typeface="Arial Black"/>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17_Blank">
  <p:cSld name="17_Blank">
    <p:spTree>
      <p:nvGrpSpPr>
        <p:cNvPr id="1" name="Shape 454"/>
        <p:cNvGrpSpPr/>
        <p:nvPr/>
      </p:nvGrpSpPr>
      <p:grpSpPr>
        <a:xfrm>
          <a:off x="0" y="0"/>
          <a:ext cx="0" cy="0"/>
          <a:chOff x="0" y="0"/>
          <a:chExt cx="0" cy="0"/>
        </a:xfrm>
      </p:grpSpPr>
      <p:sp>
        <p:nvSpPr>
          <p:cNvPr id="455" name="Google Shape;455;p8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lvl1pPr lvl="0" rtl="0">
              <a:buNone/>
              <a:defRPr sz="1300"/>
            </a:lvl1pPr>
            <a:lvl2pPr lvl="1" rtl="0">
              <a:buNone/>
              <a:defRPr sz="1300"/>
            </a:lvl2pPr>
            <a:lvl3pPr lvl="2" rtl="0">
              <a:buNone/>
              <a:defRPr sz="1300"/>
            </a:lvl3pPr>
            <a:lvl4pPr lvl="3" rtl="0">
              <a:buNone/>
              <a:defRPr sz="1300"/>
            </a:lvl4pPr>
            <a:lvl5pPr lvl="4" rtl="0">
              <a:buNone/>
              <a:defRPr sz="1300"/>
            </a:lvl5pPr>
            <a:lvl6pPr lvl="5" rtl="0">
              <a:buNone/>
              <a:defRPr sz="1300"/>
            </a:lvl6pPr>
            <a:lvl7pPr lvl="6" rtl="0">
              <a:buNone/>
              <a:defRPr sz="1300"/>
            </a:lvl7pPr>
            <a:lvl8pPr lvl="7" rtl="0">
              <a:buNone/>
              <a:defRPr sz="1300"/>
            </a:lvl8pPr>
            <a:lvl9pPr lvl="8" rtl="0">
              <a:buNone/>
              <a:defRPr sz="1300"/>
            </a:lvl9pPr>
          </a:lstStyle>
          <a:p>
            <a:pPr marL="0" lvl="0" indent="0" algn="r" rtl="0">
              <a:spcBef>
                <a:spcPts val="0"/>
              </a:spcBef>
              <a:spcAft>
                <a:spcPts val="0"/>
              </a:spcAft>
              <a:buNone/>
            </a:pPr>
            <a:fld id="{00000000-1234-1234-1234-123412341234}" type="slidenum">
              <a:rPr lang="en"/>
              <a:t>‹#›</a:t>
            </a:fld>
            <a:endParaRPr/>
          </a:p>
        </p:txBody>
      </p:sp>
    </p:spTree>
    <p:extLst>
      <p:ext uri="{BB962C8B-B14F-4D97-AF65-F5344CB8AC3E}">
        <p14:creationId xmlns:p14="http://schemas.microsoft.com/office/powerpoint/2010/main" val="196339981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8" name="Google Shape;3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1" name="Google Shape;41;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42" name="Google Shape;42;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3" name="Google Shape;43;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5"/>
        <p:cNvGrpSpPr/>
        <p:nvPr/>
      </p:nvGrpSpPr>
      <p:grpSpPr>
        <a:xfrm>
          <a:off x="0" y="0"/>
          <a:ext cx="0" cy="0"/>
          <a:chOff x="0" y="0"/>
          <a:chExt cx="0" cy="0"/>
        </a:xfrm>
      </p:grpSpPr>
      <p:sp>
        <p:nvSpPr>
          <p:cNvPr id="46" name="Google Shape;46;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8"/>
        <p:cNvGrpSpPr/>
        <p:nvPr/>
      </p:nvGrpSpPr>
      <p:grpSpPr>
        <a:xfrm>
          <a:off x="0" y="0"/>
          <a:ext cx="0" cy="0"/>
          <a:chOff x="0" y="0"/>
          <a:chExt cx="0" cy="0"/>
        </a:xfrm>
      </p:grpSpPr>
      <p:sp>
        <p:nvSpPr>
          <p:cNvPr id="49" name="Google Shape;49;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0" name="Google Shape;50;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1" name="Google Shape;51;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54"/>
        <p:cNvGrpSpPr/>
        <p:nvPr/>
      </p:nvGrpSpPr>
      <p:grpSpPr>
        <a:xfrm>
          <a:off x="0" y="0"/>
          <a:ext cx="0" cy="0"/>
          <a:chOff x="0" y="0"/>
          <a:chExt cx="0" cy="0"/>
        </a:xfrm>
      </p:grpSpPr>
      <p:sp>
        <p:nvSpPr>
          <p:cNvPr id="55" name="Google Shape;55;p13"/>
          <p:cNvSpPr txBox="1">
            <a:spLocks noGrp="1"/>
          </p:cNvSpPr>
          <p:nvPr>
            <p:ph type="title"/>
          </p:nvPr>
        </p:nvSpPr>
        <p:spPr>
          <a:xfrm>
            <a:off x="1219200" y="0"/>
            <a:ext cx="7162800" cy="685800"/>
          </a:xfrm>
          <a:prstGeom prst="rect">
            <a:avLst/>
          </a:prstGeom>
          <a:noFill/>
          <a:ln>
            <a:noFill/>
          </a:ln>
        </p:spPr>
        <p:txBody>
          <a:bodyPr spcFirstLastPara="1" wrap="square" lIns="91425" tIns="91425" rIns="91425" bIns="91425" anchor="ctr" anchorCtr="0"/>
          <a:lstStyle>
            <a:lvl1pPr marL="0" marR="0" lvl="0" indent="0" algn="ctr" rtl="0">
              <a:lnSpc>
                <a:spcPct val="100000"/>
              </a:lnSpc>
              <a:spcBef>
                <a:spcPts val="0"/>
              </a:spcBef>
              <a:spcAft>
                <a:spcPts val="0"/>
              </a:spcAft>
              <a:buClr>
                <a:srgbClr val="000000"/>
              </a:buClr>
              <a:buSzPts val="2800"/>
              <a:buFont typeface="Arial"/>
              <a:buNone/>
              <a:defRPr sz="32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lvl="2" indent="0" algn="ctr" rtl="0">
              <a:spcBef>
                <a:spcPts val="0"/>
              </a:spcBef>
              <a:spcAft>
                <a:spcPts val="0"/>
              </a:spcAft>
              <a:buSzPts val="2800"/>
              <a:buNone/>
              <a:defRPr sz="1800"/>
            </a:lvl3pPr>
            <a:lvl4pPr lvl="3" indent="0" algn="ctr" rtl="0">
              <a:spcBef>
                <a:spcPts val="0"/>
              </a:spcBef>
              <a:spcAft>
                <a:spcPts val="0"/>
              </a:spcAft>
              <a:buSzPts val="2800"/>
              <a:buNone/>
              <a:defRPr sz="1800"/>
            </a:lvl4pPr>
            <a:lvl5pPr lvl="4" indent="0" algn="ctr" rtl="0">
              <a:spcBef>
                <a:spcPts val="0"/>
              </a:spcBef>
              <a:spcAft>
                <a:spcPts val="0"/>
              </a:spcAft>
              <a:buSzPts val="2800"/>
              <a:buNone/>
              <a:defRPr sz="1800"/>
            </a:lvl5pPr>
            <a:lvl6pPr marL="457200" lvl="5" indent="0" algn="ctr" rtl="0">
              <a:spcBef>
                <a:spcPts val="0"/>
              </a:spcBef>
              <a:spcAft>
                <a:spcPts val="0"/>
              </a:spcAft>
              <a:buSzPts val="2800"/>
              <a:buNone/>
              <a:defRPr sz="1800"/>
            </a:lvl6pPr>
            <a:lvl7pPr marL="914400" lvl="6" indent="0" algn="ctr" rtl="0">
              <a:spcBef>
                <a:spcPts val="0"/>
              </a:spcBef>
              <a:spcAft>
                <a:spcPts val="0"/>
              </a:spcAft>
              <a:buSzPts val="2800"/>
              <a:buNone/>
              <a:defRPr sz="1800"/>
            </a:lvl7pPr>
            <a:lvl8pPr marL="1371600" lvl="7" indent="0" algn="ctr" rtl="0">
              <a:spcBef>
                <a:spcPts val="0"/>
              </a:spcBef>
              <a:spcAft>
                <a:spcPts val="0"/>
              </a:spcAft>
              <a:buSzPts val="2800"/>
              <a:buNone/>
              <a:defRPr sz="1800"/>
            </a:lvl8pPr>
            <a:lvl9pPr marL="1828800" lvl="8" indent="0" algn="ctr" rtl="0">
              <a:spcBef>
                <a:spcPts val="0"/>
              </a:spcBef>
              <a:spcAft>
                <a:spcPts val="0"/>
              </a:spcAft>
              <a:buSzPts val="2800"/>
              <a:buNone/>
              <a:defRPr sz="1800"/>
            </a:lvl9pPr>
          </a:lstStyle>
          <a:p>
            <a:endParaRPr/>
          </a:p>
        </p:txBody>
      </p:sp>
      <p:sp>
        <p:nvSpPr>
          <p:cNvPr id="56" name="Google Shape;56;p13"/>
          <p:cNvSpPr txBox="1">
            <a:spLocks noGrp="1"/>
          </p:cNvSpPr>
          <p:nvPr>
            <p:ph type="body" idx="1"/>
          </p:nvPr>
        </p:nvSpPr>
        <p:spPr>
          <a:xfrm>
            <a:off x="457200" y="1200150"/>
            <a:ext cx="4038600" cy="33945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rgbClr val="000000"/>
              </a:buClr>
              <a:buSzPts val="1800"/>
              <a:buFont typeface="Arial"/>
              <a:buNone/>
              <a:defRPr sz="2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2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2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2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2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2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2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2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2800" b="0" i="0" u="none" strike="noStrike" cap="none">
                <a:solidFill>
                  <a:srgbClr val="000000"/>
                </a:solidFill>
                <a:latin typeface="Arial"/>
                <a:ea typeface="Arial"/>
                <a:cs typeface="Arial"/>
                <a:sym typeface="Arial"/>
              </a:defRPr>
            </a:lvl9pPr>
          </a:lstStyle>
          <a:p>
            <a:endParaRPr/>
          </a:p>
        </p:txBody>
      </p:sp>
      <p:sp>
        <p:nvSpPr>
          <p:cNvPr id="57" name="Google Shape;57;p13"/>
          <p:cNvSpPr txBox="1">
            <a:spLocks noGrp="1"/>
          </p:cNvSpPr>
          <p:nvPr>
            <p:ph type="body" idx="2"/>
          </p:nvPr>
        </p:nvSpPr>
        <p:spPr>
          <a:xfrm>
            <a:off x="4648200" y="1200150"/>
            <a:ext cx="4038600" cy="3394500"/>
          </a:xfrm>
          <a:prstGeom prst="rect">
            <a:avLst/>
          </a:prstGeom>
          <a:noFill/>
          <a:ln>
            <a:noFill/>
          </a:ln>
        </p:spPr>
        <p:txBody>
          <a:bodyPr spcFirstLastPara="1" wrap="square" lIns="91425" tIns="91425" rIns="91425" bIns="91425" anchor="t" anchorCtr="0"/>
          <a:lstStyle>
            <a:lvl1pPr marL="457200" marR="0" lvl="0" indent="-228600" algn="l" rtl="0">
              <a:lnSpc>
                <a:spcPct val="100000"/>
              </a:lnSpc>
              <a:spcBef>
                <a:spcPts val="0"/>
              </a:spcBef>
              <a:spcAft>
                <a:spcPts val="0"/>
              </a:spcAft>
              <a:buClr>
                <a:srgbClr val="000000"/>
              </a:buClr>
              <a:buSzPts val="1800"/>
              <a:buFont typeface="Arial"/>
              <a:buNone/>
              <a:defRPr sz="2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2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2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2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2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2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2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2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2800" b="0" i="0" u="none" strike="noStrike" cap="none">
                <a:solidFill>
                  <a:srgbClr val="000000"/>
                </a:solidFill>
                <a:latin typeface="Arial"/>
                <a:ea typeface="Arial"/>
                <a:cs typeface="Arial"/>
                <a:sym typeface="Arial"/>
              </a:defRPr>
            </a:lvl9pPr>
          </a:lstStyle>
          <a:p>
            <a:endParaRPr/>
          </a:p>
        </p:txBody>
      </p:sp>
      <p:sp>
        <p:nvSpPr>
          <p:cNvPr id="58" name="Google Shape;58;p13"/>
          <p:cNvSpPr txBox="1">
            <a:spLocks noGrp="1"/>
          </p:cNvSpPr>
          <p:nvPr>
            <p:ph type="sldNum" idx="12"/>
          </p:nvPr>
        </p:nvSpPr>
        <p:spPr>
          <a:xfrm>
            <a:off x="6553200" y="4767263"/>
            <a:ext cx="2133600" cy="273900"/>
          </a:xfrm>
          <a:prstGeom prst="rect">
            <a:avLst/>
          </a:prstGeom>
          <a:noFill/>
          <a:ln>
            <a:noFill/>
          </a:ln>
        </p:spPr>
        <p:txBody>
          <a:bodyPr spcFirstLastPara="1" wrap="square" lIns="91425" tIns="45700" rIns="91425" bIns="45700" anchor="b" anchorCtr="0">
            <a:noAutofit/>
          </a:bodyPr>
          <a:lstStyle>
            <a:lvl1pPr marL="0" marR="0" lvl="0" indent="0" algn="r" rtl="0">
              <a:lnSpc>
                <a:spcPct val="100000"/>
              </a:lnSpc>
              <a:spcBef>
                <a:spcPts val="0"/>
              </a:spcBef>
              <a:spcAft>
                <a:spcPts val="0"/>
              </a:spcAft>
              <a:buClr>
                <a:schemeClr val="dk1"/>
              </a:buClr>
              <a:buFont typeface="Arial Black"/>
              <a:buNone/>
              <a:defRPr sz="2000" i="0" u="none" strike="noStrike" cap="none">
                <a:solidFill>
                  <a:schemeClr val="dk1"/>
                </a:solidFill>
                <a:latin typeface="Arial Black"/>
                <a:ea typeface="Arial Black"/>
                <a:cs typeface="Arial Black"/>
                <a:sym typeface="Arial Black"/>
              </a:defRPr>
            </a:lvl1pPr>
            <a:lvl2pPr marL="0" marR="0" lvl="1" indent="0" algn="r" rtl="0">
              <a:lnSpc>
                <a:spcPct val="100000"/>
              </a:lnSpc>
              <a:spcBef>
                <a:spcPts val="0"/>
              </a:spcBef>
              <a:spcAft>
                <a:spcPts val="0"/>
              </a:spcAft>
              <a:buClr>
                <a:schemeClr val="dk1"/>
              </a:buClr>
              <a:buFont typeface="Arial Black"/>
              <a:buNone/>
              <a:defRPr sz="2000" i="0" u="none" strike="noStrike" cap="none">
                <a:solidFill>
                  <a:schemeClr val="dk1"/>
                </a:solidFill>
                <a:latin typeface="Arial Black"/>
                <a:ea typeface="Arial Black"/>
                <a:cs typeface="Arial Black"/>
                <a:sym typeface="Arial Black"/>
              </a:defRPr>
            </a:lvl2pPr>
            <a:lvl3pPr marL="0" marR="0" lvl="2" indent="0" algn="r" rtl="0">
              <a:lnSpc>
                <a:spcPct val="100000"/>
              </a:lnSpc>
              <a:spcBef>
                <a:spcPts val="0"/>
              </a:spcBef>
              <a:spcAft>
                <a:spcPts val="0"/>
              </a:spcAft>
              <a:buClr>
                <a:schemeClr val="dk1"/>
              </a:buClr>
              <a:buFont typeface="Arial Black"/>
              <a:buNone/>
              <a:defRPr sz="2000" i="0" u="none" strike="noStrike" cap="none">
                <a:solidFill>
                  <a:schemeClr val="dk1"/>
                </a:solidFill>
                <a:latin typeface="Arial Black"/>
                <a:ea typeface="Arial Black"/>
                <a:cs typeface="Arial Black"/>
                <a:sym typeface="Arial Black"/>
              </a:defRPr>
            </a:lvl3pPr>
            <a:lvl4pPr marL="0" marR="0" lvl="3" indent="0" algn="r" rtl="0">
              <a:lnSpc>
                <a:spcPct val="100000"/>
              </a:lnSpc>
              <a:spcBef>
                <a:spcPts val="0"/>
              </a:spcBef>
              <a:spcAft>
                <a:spcPts val="0"/>
              </a:spcAft>
              <a:buClr>
                <a:schemeClr val="dk1"/>
              </a:buClr>
              <a:buFont typeface="Arial Black"/>
              <a:buNone/>
              <a:defRPr sz="2000" i="0" u="none" strike="noStrike" cap="none">
                <a:solidFill>
                  <a:schemeClr val="dk1"/>
                </a:solidFill>
                <a:latin typeface="Arial Black"/>
                <a:ea typeface="Arial Black"/>
                <a:cs typeface="Arial Black"/>
                <a:sym typeface="Arial Black"/>
              </a:defRPr>
            </a:lvl4pPr>
            <a:lvl5pPr marL="0" marR="0" lvl="4" indent="0" algn="r" rtl="0">
              <a:lnSpc>
                <a:spcPct val="100000"/>
              </a:lnSpc>
              <a:spcBef>
                <a:spcPts val="0"/>
              </a:spcBef>
              <a:spcAft>
                <a:spcPts val="0"/>
              </a:spcAft>
              <a:buClr>
                <a:schemeClr val="dk1"/>
              </a:buClr>
              <a:buFont typeface="Arial Black"/>
              <a:buNone/>
              <a:defRPr sz="2000" i="0" u="none" strike="noStrike" cap="none">
                <a:solidFill>
                  <a:schemeClr val="dk1"/>
                </a:solidFill>
                <a:latin typeface="Arial Black"/>
                <a:ea typeface="Arial Black"/>
                <a:cs typeface="Arial Black"/>
                <a:sym typeface="Arial Black"/>
              </a:defRPr>
            </a:lvl5pPr>
            <a:lvl6pPr marL="0" marR="0" lvl="5" indent="0" algn="r" rtl="0">
              <a:lnSpc>
                <a:spcPct val="100000"/>
              </a:lnSpc>
              <a:spcBef>
                <a:spcPts val="0"/>
              </a:spcBef>
              <a:spcAft>
                <a:spcPts val="0"/>
              </a:spcAft>
              <a:buClr>
                <a:schemeClr val="dk1"/>
              </a:buClr>
              <a:buFont typeface="Arial Black"/>
              <a:buNone/>
              <a:defRPr sz="2000" i="0" u="none" strike="noStrike" cap="none">
                <a:solidFill>
                  <a:schemeClr val="dk1"/>
                </a:solidFill>
                <a:latin typeface="Arial Black"/>
                <a:ea typeface="Arial Black"/>
                <a:cs typeface="Arial Black"/>
                <a:sym typeface="Arial Black"/>
              </a:defRPr>
            </a:lvl6pPr>
            <a:lvl7pPr marL="0" marR="0" lvl="6" indent="0" algn="r" rtl="0">
              <a:lnSpc>
                <a:spcPct val="100000"/>
              </a:lnSpc>
              <a:spcBef>
                <a:spcPts val="0"/>
              </a:spcBef>
              <a:spcAft>
                <a:spcPts val="0"/>
              </a:spcAft>
              <a:buClr>
                <a:schemeClr val="dk1"/>
              </a:buClr>
              <a:buFont typeface="Arial Black"/>
              <a:buNone/>
              <a:defRPr sz="2000" i="0" u="none" strike="noStrike" cap="none">
                <a:solidFill>
                  <a:schemeClr val="dk1"/>
                </a:solidFill>
                <a:latin typeface="Arial Black"/>
                <a:ea typeface="Arial Black"/>
                <a:cs typeface="Arial Black"/>
                <a:sym typeface="Arial Black"/>
              </a:defRPr>
            </a:lvl7pPr>
            <a:lvl8pPr marL="0" marR="0" lvl="7" indent="0" algn="r" rtl="0">
              <a:lnSpc>
                <a:spcPct val="100000"/>
              </a:lnSpc>
              <a:spcBef>
                <a:spcPts val="0"/>
              </a:spcBef>
              <a:spcAft>
                <a:spcPts val="0"/>
              </a:spcAft>
              <a:buClr>
                <a:schemeClr val="dk1"/>
              </a:buClr>
              <a:buFont typeface="Arial Black"/>
              <a:buNone/>
              <a:defRPr sz="2000" i="0" u="none" strike="noStrike" cap="none">
                <a:solidFill>
                  <a:schemeClr val="dk1"/>
                </a:solidFill>
                <a:latin typeface="Arial Black"/>
                <a:ea typeface="Arial Black"/>
                <a:cs typeface="Arial Black"/>
                <a:sym typeface="Arial Black"/>
              </a:defRPr>
            </a:lvl8pPr>
            <a:lvl9pPr marL="0" marR="0" lvl="8" indent="0" algn="r" rtl="0">
              <a:lnSpc>
                <a:spcPct val="100000"/>
              </a:lnSpc>
              <a:spcBef>
                <a:spcPts val="0"/>
              </a:spcBef>
              <a:spcAft>
                <a:spcPts val="0"/>
              </a:spcAft>
              <a:buClr>
                <a:schemeClr val="dk1"/>
              </a:buClr>
              <a:buFont typeface="Arial Black"/>
              <a:buNone/>
              <a:defRPr sz="2000" i="0" u="none" strike="noStrike" cap="none">
                <a:solidFill>
                  <a:schemeClr val="dk1"/>
                </a:solidFill>
                <a:latin typeface="Arial Black"/>
                <a:ea typeface="Arial Black"/>
                <a:cs typeface="Arial Black"/>
                <a:sym typeface="Arial Black"/>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1" name="Google Shape;11;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12" name="Google Shape;12;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4" r:id="rId5"/>
    <p:sldLayoutId id="2147483655" r:id="rId6"/>
    <p:sldLayoutId id="2147483656" r:id="rId7"/>
    <p:sldLayoutId id="2147483657" r:id="rId8"/>
    <p:sldLayoutId id="2147483659" r:id="rId9"/>
    <p:sldLayoutId id="2147483660" r:id="rId10"/>
    <p:sldLayoutId id="2147483667"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comments" Target="../comments/comment1.xml"/></Relationships>
</file>

<file path=ppt/slides/_rels/slide17.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comments" Target="../comments/commen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hyperlink" Target="https://www.nap.edu/catalog/25196/quantum-computing-progress-and-prospects" TargetMode="External"/><Relationship Id="rId2" Type="http://schemas.openxmlformats.org/officeDocument/2006/relationships/notesSlide" Target="../notesSlides/notesSlide5.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1" name="Google Shape;91;p20"/>
          <p:cNvSpPr txBox="1">
            <a:spLocks noGrp="1"/>
          </p:cNvSpPr>
          <p:nvPr>
            <p:ph type="subTitle" idx="1"/>
          </p:nvPr>
        </p:nvSpPr>
        <p:spPr>
          <a:xfrm>
            <a:off x="1379250" y="3110719"/>
            <a:ext cx="6400800" cy="1946097"/>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chemeClr val="dk1"/>
              </a:buClr>
              <a:buFont typeface="Arial"/>
              <a:buNone/>
            </a:pPr>
            <a:r>
              <a:rPr lang="en-US" sz="2800" b="0" i="0" u="none" strike="noStrike" cap="none" dirty="0">
                <a:solidFill>
                  <a:schemeClr val="dk1"/>
                </a:solidFill>
                <a:latin typeface="Calibri"/>
                <a:ea typeface="Calibri"/>
                <a:cs typeface="Calibri"/>
                <a:sym typeface="Calibri"/>
              </a:rPr>
              <a:t>David Patterson</a:t>
            </a:r>
            <a:endParaRPr sz="2800" b="0" i="0" u="none" strike="noStrike" cap="none" dirty="0">
              <a:solidFill>
                <a:schemeClr val="dk1"/>
              </a:solidFill>
              <a:latin typeface="Calibri"/>
              <a:ea typeface="Calibri"/>
              <a:cs typeface="Calibri"/>
              <a:sym typeface="Calibri"/>
            </a:endParaRPr>
          </a:p>
          <a:p>
            <a:pPr marL="0" marR="0" lvl="0" indent="0" algn="ctr" rtl="0">
              <a:lnSpc>
                <a:spcPct val="100000"/>
              </a:lnSpc>
              <a:spcBef>
                <a:spcPts val="0"/>
              </a:spcBef>
              <a:spcAft>
                <a:spcPts val="0"/>
              </a:spcAft>
              <a:buClr>
                <a:schemeClr val="dk1"/>
              </a:buClr>
              <a:buFont typeface="Arial"/>
              <a:buNone/>
            </a:pPr>
            <a:r>
              <a:rPr lang="en-US" sz="2800" dirty="0">
                <a:solidFill>
                  <a:schemeClr val="dk1"/>
                </a:solidFill>
                <a:latin typeface="Calibri"/>
                <a:ea typeface="Calibri"/>
                <a:cs typeface="Calibri"/>
                <a:sym typeface="Calibri"/>
              </a:rPr>
              <a:t>UC Berkeley and Google</a:t>
            </a:r>
            <a:endParaRPr sz="1200" b="1" i="0" u="none" strike="noStrike" cap="none" dirty="0">
              <a:solidFill>
                <a:srgbClr val="000000"/>
              </a:solidFill>
              <a:latin typeface="Courier New"/>
              <a:ea typeface="Courier New"/>
              <a:cs typeface="Courier New"/>
              <a:sym typeface="Courier New"/>
            </a:endParaRPr>
          </a:p>
          <a:p>
            <a:pPr marL="0" marR="0" lvl="0" indent="0" algn="ctr" rtl="0">
              <a:lnSpc>
                <a:spcPct val="100000"/>
              </a:lnSpc>
              <a:spcBef>
                <a:spcPts val="0"/>
              </a:spcBef>
              <a:spcAft>
                <a:spcPts val="0"/>
              </a:spcAft>
              <a:buClr>
                <a:srgbClr val="000000"/>
              </a:buClr>
              <a:buFont typeface="Arial"/>
              <a:buNone/>
            </a:pPr>
            <a:r>
              <a:rPr lang="en-US" sz="2400" b="0" i="0" u="none" strike="noStrike" cap="none" dirty="0">
                <a:solidFill>
                  <a:srgbClr val="000000"/>
                </a:solidFill>
                <a:latin typeface="Calibri"/>
                <a:ea typeface="Calibri"/>
                <a:cs typeface="Calibri"/>
                <a:sym typeface="Calibri"/>
              </a:rPr>
              <a:t> </a:t>
            </a:r>
            <a:r>
              <a:rPr lang="en-US" sz="2400" dirty="0">
                <a:solidFill>
                  <a:srgbClr val="000000"/>
                </a:solidFill>
                <a:latin typeface="Calibri"/>
                <a:ea typeface="Calibri"/>
                <a:cs typeface="Calibri"/>
                <a:sym typeface="Calibri"/>
              </a:rPr>
              <a:t>June 23,</a:t>
            </a:r>
            <a:r>
              <a:rPr lang="en-US" sz="2400" b="0" i="0" u="none" strike="noStrike" cap="none" dirty="0">
                <a:solidFill>
                  <a:srgbClr val="000000"/>
                </a:solidFill>
                <a:latin typeface="Calibri"/>
                <a:ea typeface="Calibri"/>
                <a:cs typeface="Calibri"/>
                <a:sym typeface="Calibri"/>
              </a:rPr>
              <a:t> 201</a:t>
            </a:r>
            <a:r>
              <a:rPr lang="en-US" sz="2400" dirty="0">
                <a:solidFill>
                  <a:srgbClr val="000000"/>
                </a:solidFill>
                <a:latin typeface="Calibri"/>
                <a:ea typeface="Calibri"/>
                <a:cs typeface="Calibri"/>
                <a:sym typeface="Calibri"/>
              </a:rPr>
              <a:t>9</a:t>
            </a:r>
          </a:p>
        </p:txBody>
      </p:sp>
      <p:sp>
        <p:nvSpPr>
          <p:cNvPr id="92" name="Google Shape;92;p2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fld id="{00000000-1234-1234-1234-123412341234}" type="slidenum">
              <a:rPr lang="en-US"/>
              <a:t>1</a:t>
            </a:fld>
            <a:endParaRPr/>
          </a:p>
        </p:txBody>
      </p:sp>
      <p:sp>
        <p:nvSpPr>
          <p:cNvPr id="2" name="Rectangle 1">
            <a:extLst>
              <a:ext uri="{FF2B5EF4-FFF2-40B4-BE49-F238E27FC236}">
                <a16:creationId xmlns:a16="http://schemas.microsoft.com/office/drawing/2014/main" id="{10D1391F-4C13-E248-8A84-F6FAC5230D6C}"/>
              </a:ext>
            </a:extLst>
          </p:cNvPr>
          <p:cNvSpPr/>
          <p:nvPr/>
        </p:nvSpPr>
        <p:spPr>
          <a:xfrm>
            <a:off x="-144856" y="740840"/>
            <a:ext cx="9166013" cy="2585323"/>
          </a:xfrm>
          <a:prstGeom prst="rect">
            <a:avLst/>
          </a:prstGeom>
          <a:noFill/>
        </p:spPr>
        <p:txBody>
          <a:bodyPr wrap="square" lIns="91440" tIns="45720" rIns="91440" bIns="45720">
            <a:spAutoFit/>
          </a:bodyPr>
          <a:lstStyle/>
          <a:p>
            <a:pPr lvl="0" algn="ctr"/>
            <a:r>
              <a:rPr lang="en-US" sz="5400" b="1" dirty="0">
                <a:solidFill>
                  <a:srgbClr val="FFC000"/>
                </a:solidFill>
                <a:effectLst>
                  <a:outerShdw blurRad="50800" dist="50800" dir="5400000" sx="1000" sy="1000" algn="ctr" rotWithShape="0">
                    <a:srgbClr val="000000">
                      <a:alpha val="43137"/>
                    </a:srgbClr>
                  </a:outerShdw>
                </a:effectLst>
                <a:latin typeface="Calibri"/>
                <a:ea typeface="Calibri"/>
                <a:cs typeface="Calibri"/>
                <a:sym typeface="Calibri"/>
              </a:rPr>
              <a:t>Domain-Specific Architectures for Deep Neural Networks:</a:t>
            </a:r>
          </a:p>
          <a:p>
            <a:pPr lvl="0" algn="ctr"/>
            <a:r>
              <a:rPr lang="en-US" sz="4800" b="1" dirty="0">
                <a:solidFill>
                  <a:srgbClr val="FFC000"/>
                </a:solidFill>
                <a:effectLst>
                  <a:outerShdw blurRad="50800" dist="50800" dir="5400000" sx="1000" sy="1000" algn="ctr" rotWithShape="0">
                    <a:srgbClr val="000000">
                      <a:alpha val="43137"/>
                    </a:srgbClr>
                  </a:outerShdw>
                </a:effectLst>
                <a:latin typeface="Calibri"/>
                <a:cs typeface="Calibri"/>
                <a:sym typeface="Calibri"/>
              </a:rPr>
              <a:t>10 Fallacies and Pitfalls</a:t>
            </a:r>
            <a:endParaRPr lang="en-US" sz="3600" b="1" dirty="0">
              <a:solidFill>
                <a:srgbClr val="FFC000"/>
              </a:solidFill>
              <a:effectLst>
                <a:outerShdw blurRad="50800" dist="50800" dir="5400000" sx="1000" sy="1000" algn="ctr" rotWithShape="0">
                  <a:srgbClr val="000000">
                    <a:alpha val="43137"/>
                  </a:srgbClr>
                </a:outerShdw>
              </a:effectLs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63DA4-8F8A-4E41-AA98-886F1A785A14}"/>
              </a:ext>
            </a:extLst>
          </p:cNvPr>
          <p:cNvSpPr>
            <a:spLocks noGrp="1"/>
          </p:cNvSpPr>
          <p:nvPr>
            <p:ph type="title"/>
          </p:nvPr>
        </p:nvSpPr>
        <p:spPr/>
        <p:txBody>
          <a:bodyPr/>
          <a:lstStyle/>
          <a:p>
            <a:r>
              <a:rPr lang="en-US" b="1" dirty="0">
                <a:solidFill>
                  <a:srgbClr val="244AFC"/>
                </a:solidFill>
              </a:rPr>
              <a:t>Pitfall #5: Assuming given a sufficiently large speedup, ML researchers would be willing to sacrifice a little accuracy</a:t>
            </a:r>
          </a:p>
        </p:txBody>
      </p:sp>
      <p:sp>
        <p:nvSpPr>
          <p:cNvPr id="3" name="Text Placeholder 2">
            <a:extLst>
              <a:ext uri="{FF2B5EF4-FFF2-40B4-BE49-F238E27FC236}">
                <a16:creationId xmlns:a16="http://schemas.microsoft.com/office/drawing/2014/main" id="{BCEE7296-C229-6D43-A4C5-F818455EC80A}"/>
              </a:ext>
            </a:extLst>
          </p:cNvPr>
          <p:cNvSpPr>
            <a:spLocks noGrp="1"/>
          </p:cNvSpPr>
          <p:nvPr>
            <p:ph type="body" idx="1"/>
          </p:nvPr>
        </p:nvSpPr>
        <p:spPr>
          <a:xfrm>
            <a:off x="311700" y="1982709"/>
            <a:ext cx="8520600" cy="2586166"/>
          </a:xfrm>
        </p:spPr>
        <p:txBody>
          <a:bodyPr/>
          <a:lstStyle/>
          <a:p>
            <a:r>
              <a:rPr lang="en-US" dirty="0"/>
              <a:t>But researchers can spend months improving accuracy by 2%</a:t>
            </a:r>
          </a:p>
          <a:p>
            <a:r>
              <a:rPr lang="en-US" dirty="0"/>
              <a:t>Accuracy in ML ~Correctness </a:t>
            </a:r>
          </a:p>
          <a:p>
            <a:r>
              <a:rPr lang="en-US" dirty="0"/>
              <a:t>Is 10X faster but slightly wrong answer a good result for general purpose computing?</a:t>
            </a:r>
          </a:p>
        </p:txBody>
      </p:sp>
      <p:sp>
        <p:nvSpPr>
          <p:cNvPr id="4" name="Slide Number Placeholder 3">
            <a:extLst>
              <a:ext uri="{FF2B5EF4-FFF2-40B4-BE49-F238E27FC236}">
                <a16:creationId xmlns:a16="http://schemas.microsoft.com/office/drawing/2014/main" id="{C39314D5-4F70-2143-B220-F760CEBEDA09}"/>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t>10</a:t>
            </a:fld>
            <a:endParaRPr lang="en-US"/>
          </a:p>
        </p:txBody>
      </p:sp>
      <p:sp>
        <p:nvSpPr>
          <p:cNvPr id="5" name="TextBox 4">
            <a:extLst>
              <a:ext uri="{FF2B5EF4-FFF2-40B4-BE49-F238E27FC236}">
                <a16:creationId xmlns:a16="http://schemas.microsoft.com/office/drawing/2014/main" id="{BE12EE08-0061-AF49-9E44-D333214A5CEA}"/>
              </a:ext>
            </a:extLst>
          </p:cNvPr>
          <p:cNvSpPr txBox="1"/>
          <p:nvPr/>
        </p:nvSpPr>
        <p:spPr>
          <a:xfrm>
            <a:off x="479834" y="4336797"/>
            <a:ext cx="7333307" cy="523220"/>
          </a:xfrm>
          <a:prstGeom prst="rect">
            <a:avLst/>
          </a:prstGeom>
          <a:noFill/>
        </p:spPr>
        <p:txBody>
          <a:bodyPr wrap="square" rtlCol="0">
            <a:spAutoFit/>
          </a:bodyPr>
          <a:lstStyle/>
          <a:p>
            <a:r>
              <a:rPr lang="en-US" dirty="0"/>
              <a:t>Dean, Jeff, David Patterson, and Cliff Young. "A new golden age in computer architecture: Empowering the machine-learning revolution." </a:t>
            </a:r>
            <a:r>
              <a:rPr lang="en-US" i="1" dirty="0"/>
              <a:t>IEEE Micro</a:t>
            </a:r>
            <a:r>
              <a:rPr lang="en-US" dirty="0"/>
              <a:t> 38, no. 2 (2018): 21-29.</a:t>
            </a:r>
          </a:p>
        </p:txBody>
      </p:sp>
    </p:spTree>
    <p:extLst>
      <p:ext uri="{BB962C8B-B14F-4D97-AF65-F5344CB8AC3E}">
        <p14:creationId xmlns:p14="http://schemas.microsoft.com/office/powerpoint/2010/main" val="26515689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63DA4-8F8A-4E41-AA98-886F1A785A14}"/>
              </a:ext>
            </a:extLst>
          </p:cNvPr>
          <p:cNvSpPr>
            <a:spLocks noGrp="1"/>
          </p:cNvSpPr>
          <p:nvPr>
            <p:ph type="title"/>
          </p:nvPr>
        </p:nvSpPr>
        <p:spPr>
          <a:xfrm>
            <a:off x="311700" y="188017"/>
            <a:ext cx="8709458" cy="572700"/>
          </a:xfrm>
        </p:spPr>
        <p:txBody>
          <a:bodyPr/>
          <a:lstStyle/>
          <a:p>
            <a:r>
              <a:rPr lang="en-US" b="1" dirty="0">
                <a:solidFill>
                  <a:srgbClr val="244AFC"/>
                </a:solidFill>
              </a:rPr>
              <a:t>Fallacy #6: Given large size of the ML problems, </a:t>
            </a:r>
            <a:br>
              <a:rPr lang="en-US" b="1" dirty="0">
                <a:solidFill>
                  <a:srgbClr val="244AFC"/>
                </a:solidFill>
              </a:rPr>
            </a:br>
            <a:r>
              <a:rPr lang="en-US" b="1" dirty="0">
                <a:solidFill>
                  <a:srgbClr val="244AFC"/>
                </a:solidFill>
              </a:rPr>
              <a:t>hardware focus should be operations per second</a:t>
            </a:r>
            <a:br>
              <a:rPr lang="en-US" b="1" dirty="0">
                <a:solidFill>
                  <a:srgbClr val="244AFC"/>
                </a:solidFill>
              </a:rPr>
            </a:br>
            <a:r>
              <a:rPr lang="en-US" b="1" dirty="0">
                <a:solidFill>
                  <a:srgbClr val="244AFC"/>
                </a:solidFill>
              </a:rPr>
              <a:t>(throughput) rather than time to solution (latency)</a:t>
            </a:r>
          </a:p>
        </p:txBody>
      </p:sp>
      <p:sp>
        <p:nvSpPr>
          <p:cNvPr id="3" name="Text Placeholder 2">
            <a:extLst>
              <a:ext uri="{FF2B5EF4-FFF2-40B4-BE49-F238E27FC236}">
                <a16:creationId xmlns:a16="http://schemas.microsoft.com/office/drawing/2014/main" id="{BCEE7296-C229-6D43-A4C5-F818455EC80A}"/>
              </a:ext>
            </a:extLst>
          </p:cNvPr>
          <p:cNvSpPr>
            <a:spLocks noGrp="1"/>
          </p:cNvSpPr>
          <p:nvPr>
            <p:ph type="body" idx="1"/>
          </p:nvPr>
        </p:nvSpPr>
        <p:spPr>
          <a:xfrm>
            <a:off x="311700" y="1579629"/>
            <a:ext cx="8520600" cy="1095469"/>
          </a:xfrm>
        </p:spPr>
        <p:txBody>
          <a:bodyPr/>
          <a:lstStyle/>
          <a:p>
            <a:r>
              <a:rPr lang="en-US" dirty="0"/>
              <a:t>Training: Often report TFLOPs/s per step, but real goal is elapsed time to converged accuracy</a:t>
            </a:r>
          </a:p>
          <a:p>
            <a:r>
              <a:rPr lang="en-US" dirty="0"/>
              <a:t>Inference/Serving: User facing, so often strict latency bounds (TPUv1)</a:t>
            </a:r>
          </a:p>
        </p:txBody>
      </p:sp>
      <p:sp>
        <p:nvSpPr>
          <p:cNvPr id="4" name="Slide Number Placeholder 3">
            <a:extLst>
              <a:ext uri="{FF2B5EF4-FFF2-40B4-BE49-F238E27FC236}">
                <a16:creationId xmlns:a16="http://schemas.microsoft.com/office/drawing/2014/main" id="{C39314D5-4F70-2143-B220-F760CEBEDA09}"/>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t>11</a:t>
            </a:fld>
            <a:endParaRPr lang="en-US"/>
          </a:p>
        </p:txBody>
      </p:sp>
      <p:graphicFrame>
        <p:nvGraphicFramePr>
          <p:cNvPr id="5" name="Google Shape;980;p143">
            <a:extLst>
              <a:ext uri="{FF2B5EF4-FFF2-40B4-BE49-F238E27FC236}">
                <a16:creationId xmlns:a16="http://schemas.microsoft.com/office/drawing/2014/main" id="{C8B060D2-B9C5-B94E-AACF-5C655C40CE1A}"/>
              </a:ext>
            </a:extLst>
          </p:cNvPr>
          <p:cNvGraphicFramePr/>
          <p:nvPr>
            <p:extLst>
              <p:ext uri="{D42A27DB-BD31-4B8C-83A1-F6EECF244321}">
                <p14:modId xmlns:p14="http://schemas.microsoft.com/office/powerpoint/2010/main" val="4127156772"/>
              </p:ext>
            </p:extLst>
          </p:nvPr>
        </p:nvGraphicFramePr>
        <p:xfrm>
          <a:off x="608879" y="2748836"/>
          <a:ext cx="7863579" cy="2307984"/>
        </p:xfrm>
        <a:graphic>
          <a:graphicData uri="http://schemas.openxmlformats.org/drawingml/2006/table">
            <a:tbl>
              <a:tblPr>
                <a:noFill/>
              </a:tblPr>
              <a:tblGrid>
                <a:gridCol w="1005856">
                  <a:extLst>
                    <a:ext uri="{9D8B030D-6E8A-4147-A177-3AD203B41FA5}">
                      <a16:colId xmlns:a16="http://schemas.microsoft.com/office/drawing/2014/main" val="20000"/>
                    </a:ext>
                  </a:extLst>
                </a:gridCol>
                <a:gridCol w="1077708">
                  <a:extLst>
                    <a:ext uri="{9D8B030D-6E8A-4147-A177-3AD203B41FA5}">
                      <a16:colId xmlns:a16="http://schemas.microsoft.com/office/drawing/2014/main" val="20001"/>
                    </a:ext>
                  </a:extLst>
                </a:gridCol>
                <a:gridCol w="2078733">
                  <a:extLst>
                    <a:ext uri="{9D8B030D-6E8A-4147-A177-3AD203B41FA5}">
                      <a16:colId xmlns:a16="http://schemas.microsoft.com/office/drawing/2014/main" val="20002"/>
                    </a:ext>
                  </a:extLst>
                </a:gridCol>
                <a:gridCol w="1761284">
                  <a:extLst>
                    <a:ext uri="{9D8B030D-6E8A-4147-A177-3AD203B41FA5}">
                      <a16:colId xmlns:a16="http://schemas.microsoft.com/office/drawing/2014/main" val="20003"/>
                    </a:ext>
                  </a:extLst>
                </a:gridCol>
                <a:gridCol w="1939998">
                  <a:extLst>
                    <a:ext uri="{9D8B030D-6E8A-4147-A177-3AD203B41FA5}">
                      <a16:colId xmlns:a16="http://schemas.microsoft.com/office/drawing/2014/main" val="20004"/>
                    </a:ext>
                  </a:extLst>
                </a:gridCol>
              </a:tblGrid>
              <a:tr h="329712">
                <a:tc>
                  <a:txBody>
                    <a:bodyPr/>
                    <a:lstStyle/>
                    <a:p>
                      <a:pPr marL="0" lvl="0" indent="0" algn="ctr" rtl="0">
                        <a:spcBef>
                          <a:spcPts val="0"/>
                        </a:spcBef>
                        <a:spcAft>
                          <a:spcPts val="0"/>
                        </a:spcAft>
                        <a:buNone/>
                      </a:pPr>
                      <a:r>
                        <a:rPr lang="en" sz="1800" i="1" dirty="0">
                          <a:latin typeface="Times New Roman"/>
                          <a:ea typeface="Times New Roman"/>
                          <a:cs typeface="Times New Roman"/>
                          <a:sym typeface="Times New Roman"/>
                        </a:rPr>
                        <a:t>Type</a:t>
                      </a:r>
                      <a:endParaRPr sz="1800" dirty="0">
                        <a:latin typeface="Times New Roman"/>
                        <a:ea typeface="Times New Roman"/>
                        <a:cs typeface="Times New Roman"/>
                        <a:sym typeface="Times New Roman"/>
                      </a:endParaRPr>
                    </a:p>
                  </a:txBody>
                  <a:tcPr marL="0" marR="0" marT="0" marB="0" anchor="b">
                    <a:lnL w="6350" cap="flat" cmpd="sng">
                      <a:solidFill>
                        <a:srgbClr val="000000"/>
                      </a:solidFill>
                      <a:prstDash val="solid"/>
                      <a:round/>
                      <a:headEnd type="none" w="sm" len="sm"/>
                      <a:tailEnd type="none" w="sm" len="sm"/>
                    </a:lnL>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i="1" dirty="0">
                          <a:latin typeface="Times New Roman"/>
                          <a:ea typeface="Times New Roman"/>
                          <a:cs typeface="Times New Roman"/>
                          <a:sym typeface="Times New Roman"/>
                        </a:rPr>
                        <a:t>Batch</a:t>
                      </a:r>
                      <a:endParaRPr sz="1800" dirty="0">
                        <a:latin typeface="Times New Roman"/>
                        <a:ea typeface="Times New Roman"/>
                        <a:cs typeface="Times New Roman"/>
                        <a:sym typeface="Times New Roman"/>
                      </a:endParaRPr>
                    </a:p>
                  </a:txBody>
                  <a:tcPr marL="0" marR="0" marT="0" marB="0" anchor="b">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i="1" u="sng">
                          <a:latin typeface="Times New Roman"/>
                          <a:ea typeface="Times New Roman"/>
                          <a:cs typeface="Times New Roman"/>
                          <a:sym typeface="Times New Roman"/>
                        </a:rPr>
                        <a:t>99th% Response</a:t>
                      </a:r>
                      <a:r>
                        <a:rPr lang="en" sz="1800" i="1">
                          <a:latin typeface="Times New Roman"/>
                          <a:ea typeface="Times New Roman"/>
                          <a:cs typeface="Times New Roman"/>
                          <a:sym typeface="Times New Roman"/>
                        </a:rPr>
                        <a:t>  </a:t>
                      </a:r>
                      <a:endParaRPr sz="1800">
                        <a:latin typeface="Times New Roman"/>
                        <a:ea typeface="Times New Roman"/>
                        <a:cs typeface="Times New Roman"/>
                        <a:sym typeface="Times New Roman"/>
                      </a:endParaRPr>
                    </a:p>
                  </a:txBody>
                  <a:tcPr marL="0" marR="0" marT="0" marB="0" anchor="b">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i="1">
                          <a:latin typeface="Times New Roman"/>
                          <a:ea typeface="Times New Roman"/>
                          <a:cs typeface="Times New Roman"/>
                          <a:sym typeface="Times New Roman"/>
                        </a:rPr>
                        <a:t>Inf/s (IPS)</a:t>
                      </a:r>
                      <a:endParaRPr sz="1800">
                        <a:latin typeface="Times New Roman"/>
                        <a:ea typeface="Times New Roman"/>
                        <a:cs typeface="Times New Roman"/>
                        <a:sym typeface="Times New Roman"/>
                      </a:endParaRPr>
                    </a:p>
                  </a:txBody>
                  <a:tcPr marL="0" marR="0" marT="0" marB="0" anchor="b">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i="1">
                          <a:latin typeface="Times New Roman"/>
                          <a:ea typeface="Times New Roman"/>
                          <a:cs typeface="Times New Roman"/>
                          <a:sym typeface="Times New Roman"/>
                        </a:rPr>
                        <a:t>% Max IPS</a:t>
                      </a:r>
                      <a:endParaRPr sz="1800" i="1">
                        <a:latin typeface="Times New Roman"/>
                        <a:ea typeface="Times New Roman"/>
                        <a:cs typeface="Times New Roman"/>
                        <a:sym typeface="Times New Roman"/>
                      </a:endParaRPr>
                    </a:p>
                  </a:txBody>
                  <a:tcPr marL="0" marR="0" marT="0" marB="0" anchor="b">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329712">
                <a:tc>
                  <a:txBody>
                    <a:bodyPr/>
                    <a:lstStyle/>
                    <a:p>
                      <a:pPr marL="0" lvl="0" indent="0" algn="ctr" rtl="0">
                        <a:spcBef>
                          <a:spcPts val="0"/>
                        </a:spcBef>
                        <a:spcAft>
                          <a:spcPts val="0"/>
                        </a:spcAft>
                        <a:buNone/>
                      </a:pPr>
                      <a:r>
                        <a:rPr lang="en" sz="1800">
                          <a:solidFill>
                            <a:srgbClr val="6AA84F"/>
                          </a:solidFill>
                          <a:latin typeface="Times New Roman"/>
                          <a:ea typeface="Times New Roman"/>
                          <a:cs typeface="Times New Roman"/>
                          <a:sym typeface="Times New Roman"/>
                        </a:rPr>
                        <a:t>CPU</a:t>
                      </a:r>
                      <a:endParaRPr sz="1800">
                        <a:solidFill>
                          <a:srgbClr val="6AA84F"/>
                        </a:solidFill>
                        <a:latin typeface="Times New Roman"/>
                        <a:ea typeface="Times New Roman"/>
                        <a:cs typeface="Times New Roman"/>
                        <a:sym typeface="Times New Roman"/>
                      </a:endParaRPr>
                    </a:p>
                  </a:txBody>
                  <a:tcPr marL="0" marR="0" marT="0" marB="0" anchor="b">
                    <a:lnL w="6350" cap="flat" cmpd="sng">
                      <a:solidFill>
                        <a:srgbClr val="000000"/>
                      </a:solidFill>
                      <a:prstDash val="solid"/>
                      <a:round/>
                      <a:headEnd type="none" w="sm" len="sm"/>
                      <a:tailEnd type="none" w="sm" len="sm"/>
                    </a:lnL>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dirty="0">
                          <a:solidFill>
                            <a:srgbClr val="6AA84F"/>
                          </a:solidFill>
                          <a:latin typeface="Times New Roman"/>
                          <a:ea typeface="Times New Roman"/>
                          <a:cs typeface="Times New Roman"/>
                          <a:sym typeface="Times New Roman"/>
                        </a:rPr>
                        <a:t>16</a:t>
                      </a:r>
                      <a:endParaRPr sz="1800" dirty="0">
                        <a:solidFill>
                          <a:srgbClr val="6AA84F"/>
                        </a:solidFill>
                        <a:latin typeface="Times New Roman"/>
                        <a:ea typeface="Times New Roman"/>
                        <a:cs typeface="Times New Roman"/>
                        <a:sym typeface="Times New Roman"/>
                      </a:endParaRPr>
                    </a:p>
                  </a:txBody>
                  <a:tcPr marL="0" marR="0" marT="0" marB="0" anchor="b">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dirty="0">
                          <a:solidFill>
                            <a:srgbClr val="6AA84F"/>
                          </a:solidFill>
                          <a:latin typeface="Times New Roman"/>
                          <a:ea typeface="Times New Roman"/>
                          <a:cs typeface="Times New Roman"/>
                          <a:sym typeface="Times New Roman"/>
                        </a:rPr>
                        <a:t>7.2 </a:t>
                      </a:r>
                      <a:r>
                        <a:rPr lang="en" sz="1800" dirty="0" err="1">
                          <a:solidFill>
                            <a:srgbClr val="6AA84F"/>
                          </a:solidFill>
                          <a:latin typeface="Times New Roman"/>
                          <a:ea typeface="Times New Roman"/>
                          <a:cs typeface="Times New Roman"/>
                          <a:sym typeface="Times New Roman"/>
                        </a:rPr>
                        <a:t>ms</a:t>
                      </a:r>
                      <a:endParaRPr sz="1800" dirty="0">
                        <a:solidFill>
                          <a:srgbClr val="6AA84F"/>
                        </a:solidFill>
                        <a:latin typeface="Times New Roman"/>
                        <a:ea typeface="Times New Roman"/>
                        <a:cs typeface="Times New Roman"/>
                        <a:sym typeface="Times New Roman"/>
                      </a:endParaRPr>
                    </a:p>
                  </a:txBody>
                  <a:tcPr marL="0" marR="0" marT="0" marB="0" anchor="b">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dirty="0">
                          <a:solidFill>
                            <a:srgbClr val="6AA84F"/>
                          </a:solidFill>
                          <a:latin typeface="Times New Roman"/>
                          <a:ea typeface="Times New Roman"/>
                          <a:cs typeface="Times New Roman"/>
                          <a:sym typeface="Times New Roman"/>
                        </a:rPr>
                        <a:t>5,482</a:t>
                      </a:r>
                      <a:endParaRPr sz="1800" dirty="0">
                        <a:solidFill>
                          <a:srgbClr val="6AA84F"/>
                        </a:solidFill>
                        <a:latin typeface="Times New Roman"/>
                        <a:ea typeface="Times New Roman"/>
                        <a:cs typeface="Times New Roman"/>
                        <a:sym typeface="Times New Roman"/>
                      </a:endParaRPr>
                    </a:p>
                  </a:txBody>
                  <a:tcPr marL="0" marR="0" marT="0" marB="0" anchor="b">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solidFill>
                      <a:srgbClr val="FFFFFF"/>
                    </a:solidFill>
                  </a:tcPr>
                </a:tc>
                <a:tc>
                  <a:txBody>
                    <a:bodyPr/>
                    <a:lstStyle/>
                    <a:p>
                      <a:pPr marL="0" lvl="0" indent="0" algn="ctr" rtl="0">
                        <a:spcBef>
                          <a:spcPts val="0"/>
                        </a:spcBef>
                        <a:spcAft>
                          <a:spcPts val="0"/>
                        </a:spcAft>
                        <a:buNone/>
                      </a:pPr>
                      <a:r>
                        <a:rPr lang="en" sz="1800">
                          <a:solidFill>
                            <a:srgbClr val="6AA84F"/>
                          </a:solidFill>
                          <a:latin typeface="Times New Roman"/>
                          <a:ea typeface="Times New Roman"/>
                          <a:cs typeface="Times New Roman"/>
                          <a:sym typeface="Times New Roman"/>
                        </a:rPr>
                        <a:t>42%</a:t>
                      </a:r>
                      <a:endParaRPr sz="1800">
                        <a:solidFill>
                          <a:srgbClr val="6AA84F"/>
                        </a:solidFill>
                        <a:latin typeface="Times New Roman"/>
                        <a:ea typeface="Times New Roman"/>
                        <a:cs typeface="Times New Roman"/>
                        <a:sym typeface="Times New Roman"/>
                      </a:endParaRPr>
                    </a:p>
                  </a:txBody>
                  <a:tcPr marL="0" marR="0" marT="0" marB="0" anchor="b">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329712">
                <a:tc>
                  <a:txBody>
                    <a:bodyPr/>
                    <a:lstStyle/>
                    <a:p>
                      <a:pPr marL="0" lvl="0" indent="0" algn="ctr" rtl="0">
                        <a:spcBef>
                          <a:spcPts val="0"/>
                        </a:spcBef>
                        <a:spcAft>
                          <a:spcPts val="0"/>
                        </a:spcAft>
                        <a:buNone/>
                      </a:pPr>
                      <a:r>
                        <a:rPr lang="en" sz="1800">
                          <a:solidFill>
                            <a:srgbClr val="FF0000"/>
                          </a:solidFill>
                          <a:latin typeface="Times New Roman"/>
                          <a:ea typeface="Times New Roman"/>
                          <a:cs typeface="Times New Roman"/>
                          <a:sym typeface="Times New Roman"/>
                        </a:rPr>
                        <a:t>CPU</a:t>
                      </a:r>
                      <a:endParaRPr sz="1800">
                        <a:solidFill>
                          <a:srgbClr val="FF0000"/>
                        </a:solidFill>
                        <a:latin typeface="Times New Roman"/>
                        <a:ea typeface="Times New Roman"/>
                        <a:cs typeface="Times New Roman"/>
                        <a:sym typeface="Times New Roman"/>
                      </a:endParaRPr>
                    </a:p>
                  </a:txBody>
                  <a:tcPr marL="0" marR="0" marT="0" marB="0" anchor="b">
                    <a:lnL w="6350" cap="flat" cmpd="sng">
                      <a:solidFill>
                        <a:srgbClr val="000000"/>
                      </a:solidFill>
                      <a:prstDash val="solid"/>
                      <a:round/>
                      <a:headEnd type="none" w="sm" len="sm"/>
                      <a:tailEnd type="none" w="sm" len="sm"/>
                    </a:lnL>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rgbClr val="FF0000"/>
                          </a:solidFill>
                          <a:latin typeface="Times New Roman"/>
                          <a:ea typeface="Times New Roman"/>
                          <a:cs typeface="Times New Roman"/>
                          <a:sym typeface="Times New Roman"/>
                        </a:rPr>
                        <a:t>64</a:t>
                      </a:r>
                      <a:endParaRPr sz="1800">
                        <a:solidFill>
                          <a:srgbClr val="FF0000"/>
                        </a:solidFill>
                        <a:latin typeface="Times New Roman"/>
                        <a:ea typeface="Times New Roman"/>
                        <a:cs typeface="Times New Roman"/>
                        <a:sym typeface="Times New Roman"/>
                      </a:endParaRPr>
                    </a:p>
                  </a:txBody>
                  <a:tcPr marL="0" marR="0" marT="0" marB="0" anchor="b">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dirty="0">
                          <a:solidFill>
                            <a:srgbClr val="FF0000"/>
                          </a:solidFill>
                          <a:latin typeface="Times New Roman"/>
                          <a:ea typeface="Times New Roman"/>
                          <a:cs typeface="Times New Roman"/>
                          <a:sym typeface="Times New Roman"/>
                        </a:rPr>
                        <a:t>21.3 </a:t>
                      </a:r>
                      <a:r>
                        <a:rPr lang="en" sz="1800" dirty="0" err="1">
                          <a:solidFill>
                            <a:srgbClr val="FF0000"/>
                          </a:solidFill>
                          <a:latin typeface="Times New Roman"/>
                          <a:ea typeface="Times New Roman"/>
                          <a:cs typeface="Times New Roman"/>
                          <a:sym typeface="Times New Roman"/>
                        </a:rPr>
                        <a:t>ms</a:t>
                      </a:r>
                      <a:endParaRPr sz="1800" dirty="0">
                        <a:solidFill>
                          <a:srgbClr val="FF0000"/>
                        </a:solidFill>
                        <a:latin typeface="Times New Roman"/>
                        <a:ea typeface="Times New Roman"/>
                        <a:cs typeface="Times New Roman"/>
                        <a:sym typeface="Times New Roman"/>
                      </a:endParaRPr>
                    </a:p>
                  </a:txBody>
                  <a:tcPr marL="0" marR="0" marT="0" marB="0" anchor="b">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rgbClr val="FF0000"/>
                          </a:solidFill>
                          <a:latin typeface="Times New Roman"/>
                          <a:ea typeface="Times New Roman"/>
                          <a:cs typeface="Times New Roman"/>
                          <a:sym typeface="Times New Roman"/>
                        </a:rPr>
                        <a:t>13,194</a:t>
                      </a:r>
                      <a:endParaRPr sz="1800">
                        <a:solidFill>
                          <a:srgbClr val="FF0000"/>
                        </a:solidFill>
                        <a:latin typeface="Times New Roman"/>
                        <a:ea typeface="Times New Roman"/>
                        <a:cs typeface="Times New Roman"/>
                        <a:sym typeface="Times New Roman"/>
                      </a:endParaRPr>
                    </a:p>
                  </a:txBody>
                  <a:tcPr marL="0" marR="0" marT="0" marB="0" anchor="b">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dirty="0">
                          <a:solidFill>
                            <a:srgbClr val="FF0000"/>
                          </a:solidFill>
                          <a:latin typeface="Times New Roman"/>
                          <a:ea typeface="Times New Roman"/>
                          <a:cs typeface="Times New Roman"/>
                          <a:sym typeface="Times New Roman"/>
                        </a:rPr>
                        <a:t>100%</a:t>
                      </a:r>
                      <a:endParaRPr sz="1800" dirty="0">
                        <a:solidFill>
                          <a:srgbClr val="FF0000"/>
                        </a:solidFill>
                        <a:latin typeface="Times New Roman"/>
                        <a:ea typeface="Times New Roman"/>
                        <a:cs typeface="Times New Roman"/>
                        <a:sym typeface="Times New Roman"/>
                      </a:endParaRPr>
                    </a:p>
                  </a:txBody>
                  <a:tcPr marL="0" marR="0" marT="0" marB="0" anchor="b">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extLst>
                  <a:ext uri="{0D108BD9-81ED-4DB2-BD59-A6C34878D82A}">
                    <a16:rowId xmlns:a16="http://schemas.microsoft.com/office/drawing/2014/main" val="10002"/>
                  </a:ext>
                </a:extLst>
              </a:tr>
              <a:tr h="329712">
                <a:tc>
                  <a:txBody>
                    <a:bodyPr/>
                    <a:lstStyle/>
                    <a:p>
                      <a:pPr marL="0" lvl="0" indent="0" algn="ctr" rtl="0">
                        <a:spcBef>
                          <a:spcPts val="0"/>
                        </a:spcBef>
                        <a:spcAft>
                          <a:spcPts val="0"/>
                        </a:spcAft>
                        <a:buNone/>
                      </a:pPr>
                      <a:r>
                        <a:rPr lang="en" sz="1800">
                          <a:solidFill>
                            <a:srgbClr val="6AA84F"/>
                          </a:solidFill>
                          <a:latin typeface="Times New Roman"/>
                          <a:ea typeface="Times New Roman"/>
                          <a:cs typeface="Times New Roman"/>
                          <a:sym typeface="Times New Roman"/>
                        </a:rPr>
                        <a:t>GPU</a:t>
                      </a:r>
                      <a:endParaRPr sz="1800">
                        <a:solidFill>
                          <a:srgbClr val="6AA84F"/>
                        </a:solidFill>
                        <a:latin typeface="Times New Roman"/>
                        <a:ea typeface="Times New Roman"/>
                        <a:cs typeface="Times New Roman"/>
                        <a:sym typeface="Times New Roman"/>
                      </a:endParaRPr>
                    </a:p>
                  </a:txBody>
                  <a:tcPr marL="0" marR="0" marT="0" marB="0" anchor="b">
                    <a:lnL w="6350" cap="flat" cmpd="sng">
                      <a:solidFill>
                        <a:srgbClr val="000000"/>
                      </a:solidFill>
                      <a:prstDash val="solid"/>
                      <a:round/>
                      <a:headEnd type="none" w="sm" len="sm"/>
                      <a:tailEnd type="none" w="sm" len="sm"/>
                    </a:lnL>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rgbClr val="6AA84F"/>
                          </a:solidFill>
                          <a:latin typeface="Times New Roman"/>
                          <a:ea typeface="Times New Roman"/>
                          <a:cs typeface="Times New Roman"/>
                          <a:sym typeface="Times New Roman"/>
                        </a:rPr>
                        <a:t>16</a:t>
                      </a:r>
                      <a:endParaRPr sz="1800">
                        <a:solidFill>
                          <a:srgbClr val="6AA84F"/>
                        </a:solidFill>
                        <a:latin typeface="Times New Roman"/>
                        <a:ea typeface="Times New Roman"/>
                        <a:cs typeface="Times New Roman"/>
                        <a:sym typeface="Times New Roman"/>
                      </a:endParaRPr>
                    </a:p>
                  </a:txBody>
                  <a:tcPr marL="0" marR="0" marT="0" marB="0" anchor="b">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dirty="0">
                          <a:solidFill>
                            <a:srgbClr val="6AA84F"/>
                          </a:solidFill>
                          <a:latin typeface="Times New Roman"/>
                          <a:ea typeface="Times New Roman"/>
                          <a:cs typeface="Times New Roman"/>
                          <a:sym typeface="Times New Roman"/>
                        </a:rPr>
                        <a:t>6.7 </a:t>
                      </a:r>
                      <a:r>
                        <a:rPr lang="en" sz="1800" dirty="0" err="1">
                          <a:solidFill>
                            <a:srgbClr val="6AA84F"/>
                          </a:solidFill>
                          <a:latin typeface="Times New Roman"/>
                          <a:ea typeface="Times New Roman"/>
                          <a:cs typeface="Times New Roman"/>
                          <a:sym typeface="Times New Roman"/>
                        </a:rPr>
                        <a:t>ms</a:t>
                      </a:r>
                      <a:endParaRPr sz="1800" dirty="0">
                        <a:solidFill>
                          <a:srgbClr val="6AA84F"/>
                        </a:solidFill>
                        <a:latin typeface="Times New Roman"/>
                        <a:ea typeface="Times New Roman"/>
                        <a:cs typeface="Times New Roman"/>
                        <a:sym typeface="Times New Roman"/>
                      </a:endParaRPr>
                    </a:p>
                  </a:txBody>
                  <a:tcPr marL="0" marR="0" marT="0" marB="0" anchor="b">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dirty="0">
                          <a:solidFill>
                            <a:srgbClr val="6AA84F"/>
                          </a:solidFill>
                          <a:latin typeface="Times New Roman"/>
                          <a:ea typeface="Times New Roman"/>
                          <a:cs typeface="Times New Roman"/>
                          <a:sym typeface="Times New Roman"/>
                        </a:rPr>
                        <a:t>13,461</a:t>
                      </a:r>
                      <a:endParaRPr sz="1800" dirty="0">
                        <a:solidFill>
                          <a:srgbClr val="6AA84F"/>
                        </a:solidFill>
                        <a:latin typeface="Times New Roman"/>
                        <a:ea typeface="Times New Roman"/>
                        <a:cs typeface="Times New Roman"/>
                        <a:sym typeface="Times New Roman"/>
                      </a:endParaRPr>
                    </a:p>
                  </a:txBody>
                  <a:tcPr marL="0" marR="0" marT="0" marB="0" anchor="b">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dirty="0">
                          <a:solidFill>
                            <a:srgbClr val="6AA84F"/>
                          </a:solidFill>
                          <a:latin typeface="Times New Roman"/>
                          <a:ea typeface="Times New Roman"/>
                          <a:cs typeface="Times New Roman"/>
                          <a:sym typeface="Times New Roman"/>
                        </a:rPr>
                        <a:t>37%</a:t>
                      </a:r>
                      <a:endParaRPr sz="1800" dirty="0">
                        <a:solidFill>
                          <a:srgbClr val="6AA84F"/>
                        </a:solidFill>
                        <a:latin typeface="Times New Roman"/>
                        <a:ea typeface="Times New Roman"/>
                        <a:cs typeface="Times New Roman"/>
                        <a:sym typeface="Times New Roman"/>
                      </a:endParaRPr>
                    </a:p>
                  </a:txBody>
                  <a:tcPr marL="0" marR="0" marT="0" marB="0" anchor="b">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r h="329712">
                <a:tc>
                  <a:txBody>
                    <a:bodyPr/>
                    <a:lstStyle/>
                    <a:p>
                      <a:pPr marL="0" lvl="0" indent="0" algn="ctr" rtl="0">
                        <a:spcBef>
                          <a:spcPts val="0"/>
                        </a:spcBef>
                        <a:spcAft>
                          <a:spcPts val="0"/>
                        </a:spcAft>
                        <a:buNone/>
                      </a:pPr>
                      <a:r>
                        <a:rPr lang="en" sz="1800">
                          <a:solidFill>
                            <a:srgbClr val="FF0000"/>
                          </a:solidFill>
                          <a:latin typeface="Times New Roman"/>
                          <a:ea typeface="Times New Roman"/>
                          <a:cs typeface="Times New Roman"/>
                          <a:sym typeface="Times New Roman"/>
                        </a:rPr>
                        <a:t>GPU</a:t>
                      </a:r>
                      <a:endParaRPr sz="1800">
                        <a:solidFill>
                          <a:srgbClr val="FF0000"/>
                        </a:solidFill>
                        <a:latin typeface="Times New Roman"/>
                        <a:ea typeface="Times New Roman"/>
                        <a:cs typeface="Times New Roman"/>
                        <a:sym typeface="Times New Roman"/>
                      </a:endParaRPr>
                    </a:p>
                  </a:txBody>
                  <a:tcPr marL="0" marR="0" marT="0" marB="0" anchor="b">
                    <a:lnL w="6350" cap="flat" cmpd="sng">
                      <a:solidFill>
                        <a:srgbClr val="000000"/>
                      </a:solidFill>
                      <a:prstDash val="solid"/>
                      <a:round/>
                      <a:headEnd type="none" w="sm" len="sm"/>
                      <a:tailEnd type="none" w="sm" len="sm"/>
                    </a:lnL>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rgbClr val="FF0000"/>
                          </a:solidFill>
                          <a:latin typeface="Times New Roman"/>
                          <a:ea typeface="Times New Roman"/>
                          <a:cs typeface="Times New Roman"/>
                          <a:sym typeface="Times New Roman"/>
                        </a:rPr>
                        <a:t>64</a:t>
                      </a:r>
                      <a:endParaRPr sz="1800">
                        <a:solidFill>
                          <a:srgbClr val="FF0000"/>
                        </a:solidFill>
                        <a:latin typeface="Times New Roman"/>
                        <a:ea typeface="Times New Roman"/>
                        <a:cs typeface="Times New Roman"/>
                        <a:sym typeface="Times New Roman"/>
                      </a:endParaRPr>
                    </a:p>
                  </a:txBody>
                  <a:tcPr marL="0" marR="0" marT="0" marB="0" anchor="b">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dirty="0">
                          <a:solidFill>
                            <a:srgbClr val="FF0000"/>
                          </a:solidFill>
                          <a:latin typeface="Times New Roman"/>
                          <a:ea typeface="Times New Roman"/>
                          <a:cs typeface="Times New Roman"/>
                          <a:sym typeface="Times New Roman"/>
                        </a:rPr>
                        <a:t>8.3 </a:t>
                      </a:r>
                      <a:r>
                        <a:rPr lang="en" sz="1800" dirty="0" err="1">
                          <a:solidFill>
                            <a:srgbClr val="FF0000"/>
                          </a:solidFill>
                          <a:latin typeface="Times New Roman"/>
                          <a:ea typeface="Times New Roman"/>
                          <a:cs typeface="Times New Roman"/>
                          <a:sym typeface="Times New Roman"/>
                        </a:rPr>
                        <a:t>ms</a:t>
                      </a:r>
                      <a:endParaRPr sz="1800" dirty="0">
                        <a:solidFill>
                          <a:srgbClr val="FF0000"/>
                        </a:solidFill>
                        <a:latin typeface="Times New Roman"/>
                        <a:ea typeface="Times New Roman"/>
                        <a:cs typeface="Times New Roman"/>
                        <a:sym typeface="Times New Roman"/>
                      </a:endParaRPr>
                    </a:p>
                  </a:txBody>
                  <a:tcPr marL="0" marR="0" marT="0" marB="0" anchor="b">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dirty="0">
                          <a:solidFill>
                            <a:srgbClr val="FF0000"/>
                          </a:solidFill>
                          <a:latin typeface="Times New Roman"/>
                          <a:ea typeface="Times New Roman"/>
                          <a:cs typeface="Times New Roman"/>
                          <a:sym typeface="Times New Roman"/>
                        </a:rPr>
                        <a:t>36,465</a:t>
                      </a:r>
                      <a:endParaRPr sz="1800" dirty="0">
                        <a:solidFill>
                          <a:srgbClr val="FF0000"/>
                        </a:solidFill>
                        <a:latin typeface="Times New Roman"/>
                        <a:ea typeface="Times New Roman"/>
                        <a:cs typeface="Times New Roman"/>
                        <a:sym typeface="Times New Roman"/>
                      </a:endParaRPr>
                    </a:p>
                  </a:txBody>
                  <a:tcPr marL="0" marR="0" marT="0" marB="0" anchor="b">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dirty="0">
                          <a:solidFill>
                            <a:srgbClr val="FF0000"/>
                          </a:solidFill>
                          <a:latin typeface="Times New Roman"/>
                          <a:ea typeface="Times New Roman"/>
                          <a:cs typeface="Times New Roman"/>
                          <a:sym typeface="Times New Roman"/>
                        </a:rPr>
                        <a:t>100%</a:t>
                      </a:r>
                      <a:endParaRPr sz="1800" dirty="0">
                        <a:solidFill>
                          <a:srgbClr val="FF0000"/>
                        </a:solidFill>
                        <a:latin typeface="Times New Roman"/>
                        <a:ea typeface="Times New Roman"/>
                        <a:cs typeface="Times New Roman"/>
                        <a:sym typeface="Times New Roman"/>
                      </a:endParaRPr>
                    </a:p>
                  </a:txBody>
                  <a:tcPr marL="0" marR="0" marT="0" marB="0" anchor="b">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extLst>
                  <a:ext uri="{0D108BD9-81ED-4DB2-BD59-A6C34878D82A}">
                    <a16:rowId xmlns:a16="http://schemas.microsoft.com/office/drawing/2014/main" val="10004"/>
                  </a:ext>
                </a:extLst>
              </a:tr>
              <a:tr h="329712">
                <a:tc>
                  <a:txBody>
                    <a:bodyPr/>
                    <a:lstStyle/>
                    <a:p>
                      <a:pPr marL="0" lvl="0" indent="0" algn="ctr" rtl="0">
                        <a:spcBef>
                          <a:spcPts val="0"/>
                        </a:spcBef>
                        <a:spcAft>
                          <a:spcPts val="0"/>
                        </a:spcAft>
                        <a:buNone/>
                      </a:pPr>
                      <a:r>
                        <a:rPr lang="en" sz="1800">
                          <a:solidFill>
                            <a:srgbClr val="6AA84F"/>
                          </a:solidFill>
                          <a:latin typeface="Times New Roman"/>
                          <a:ea typeface="Times New Roman"/>
                          <a:cs typeface="Times New Roman"/>
                          <a:sym typeface="Times New Roman"/>
                        </a:rPr>
                        <a:t>TPUv1</a:t>
                      </a:r>
                      <a:endParaRPr sz="1800">
                        <a:solidFill>
                          <a:srgbClr val="6AA84F"/>
                        </a:solidFill>
                        <a:latin typeface="Times New Roman"/>
                        <a:ea typeface="Times New Roman"/>
                        <a:cs typeface="Times New Roman"/>
                        <a:sym typeface="Times New Roman"/>
                      </a:endParaRPr>
                    </a:p>
                  </a:txBody>
                  <a:tcPr marL="0" marR="0" marT="0" marB="0" anchor="b">
                    <a:lnL w="6350" cap="flat" cmpd="sng">
                      <a:solidFill>
                        <a:srgbClr val="000000"/>
                      </a:solidFill>
                      <a:prstDash val="solid"/>
                      <a:round/>
                      <a:headEnd type="none" w="sm" len="sm"/>
                      <a:tailEnd type="none" w="sm" len="sm"/>
                    </a:lnL>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rgbClr val="6AA84F"/>
                          </a:solidFill>
                          <a:latin typeface="Times New Roman"/>
                          <a:ea typeface="Times New Roman"/>
                          <a:cs typeface="Times New Roman"/>
                          <a:sym typeface="Times New Roman"/>
                        </a:rPr>
                        <a:t>200</a:t>
                      </a:r>
                      <a:endParaRPr sz="1800">
                        <a:solidFill>
                          <a:srgbClr val="6AA84F"/>
                        </a:solidFill>
                        <a:latin typeface="Times New Roman"/>
                        <a:ea typeface="Times New Roman"/>
                        <a:cs typeface="Times New Roman"/>
                        <a:sym typeface="Times New Roman"/>
                      </a:endParaRPr>
                    </a:p>
                  </a:txBody>
                  <a:tcPr marL="0" marR="0" marT="0" marB="0" anchor="b">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rgbClr val="6AA84F"/>
                          </a:solidFill>
                          <a:latin typeface="Times New Roman"/>
                          <a:ea typeface="Times New Roman"/>
                          <a:cs typeface="Times New Roman"/>
                          <a:sym typeface="Times New Roman"/>
                        </a:rPr>
                        <a:t>7.0 ms</a:t>
                      </a:r>
                      <a:endParaRPr sz="1800">
                        <a:solidFill>
                          <a:srgbClr val="6AA84F"/>
                        </a:solidFill>
                        <a:latin typeface="Times New Roman"/>
                        <a:ea typeface="Times New Roman"/>
                        <a:cs typeface="Times New Roman"/>
                        <a:sym typeface="Times New Roman"/>
                      </a:endParaRPr>
                    </a:p>
                  </a:txBody>
                  <a:tcPr marL="0" marR="0" marT="0" marB="0" anchor="b">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rgbClr val="6AA84F"/>
                          </a:solidFill>
                          <a:latin typeface="Times New Roman"/>
                          <a:ea typeface="Times New Roman"/>
                          <a:cs typeface="Times New Roman"/>
                          <a:sym typeface="Times New Roman"/>
                        </a:rPr>
                        <a:t>225,000</a:t>
                      </a:r>
                      <a:endParaRPr sz="1800">
                        <a:solidFill>
                          <a:srgbClr val="6AA84F"/>
                        </a:solidFill>
                        <a:latin typeface="Times New Roman"/>
                        <a:ea typeface="Times New Roman"/>
                        <a:cs typeface="Times New Roman"/>
                        <a:sym typeface="Times New Roman"/>
                      </a:endParaRPr>
                    </a:p>
                  </a:txBody>
                  <a:tcPr marL="0" marR="0" marT="0" marB="0" anchor="b">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dirty="0">
                          <a:solidFill>
                            <a:srgbClr val="6AA84F"/>
                          </a:solidFill>
                          <a:latin typeface="Times New Roman"/>
                          <a:ea typeface="Times New Roman"/>
                          <a:cs typeface="Times New Roman"/>
                          <a:sym typeface="Times New Roman"/>
                        </a:rPr>
                        <a:t>80%</a:t>
                      </a:r>
                      <a:endParaRPr sz="1800" dirty="0">
                        <a:solidFill>
                          <a:srgbClr val="6AA84F"/>
                        </a:solidFill>
                        <a:latin typeface="Times New Roman"/>
                        <a:ea typeface="Times New Roman"/>
                        <a:cs typeface="Times New Roman"/>
                        <a:sym typeface="Times New Roman"/>
                      </a:endParaRPr>
                    </a:p>
                  </a:txBody>
                  <a:tcPr marL="0" marR="0" marT="0" marB="0" anchor="b">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extLst>
                  <a:ext uri="{0D108BD9-81ED-4DB2-BD59-A6C34878D82A}">
                    <a16:rowId xmlns:a16="http://schemas.microsoft.com/office/drawing/2014/main" val="10005"/>
                  </a:ext>
                </a:extLst>
              </a:tr>
              <a:tr h="329712">
                <a:tc>
                  <a:txBody>
                    <a:bodyPr/>
                    <a:lstStyle/>
                    <a:p>
                      <a:pPr marL="0" lvl="0" indent="0" algn="ctr" rtl="0">
                        <a:spcBef>
                          <a:spcPts val="0"/>
                        </a:spcBef>
                        <a:spcAft>
                          <a:spcPts val="0"/>
                        </a:spcAft>
                        <a:buNone/>
                      </a:pPr>
                      <a:r>
                        <a:rPr lang="en" sz="1800">
                          <a:solidFill>
                            <a:srgbClr val="FF0000"/>
                          </a:solidFill>
                          <a:latin typeface="Times New Roman"/>
                          <a:ea typeface="Times New Roman"/>
                          <a:cs typeface="Times New Roman"/>
                          <a:sym typeface="Times New Roman"/>
                        </a:rPr>
                        <a:t>TPUv1</a:t>
                      </a:r>
                      <a:endParaRPr sz="1800">
                        <a:solidFill>
                          <a:srgbClr val="FF0000"/>
                        </a:solidFill>
                        <a:latin typeface="Times New Roman"/>
                        <a:ea typeface="Times New Roman"/>
                        <a:cs typeface="Times New Roman"/>
                        <a:sym typeface="Times New Roman"/>
                      </a:endParaRPr>
                    </a:p>
                  </a:txBody>
                  <a:tcPr marL="0" marR="0" marT="0" marB="0" anchor="b">
                    <a:lnL w="6350" cap="flat" cmpd="sng">
                      <a:solidFill>
                        <a:srgbClr val="000000"/>
                      </a:solidFill>
                      <a:prstDash val="solid"/>
                      <a:round/>
                      <a:headEnd type="none" w="sm" len="sm"/>
                      <a:tailEnd type="none" w="sm" len="sm"/>
                    </a:lnL>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rgbClr val="FF0000"/>
                          </a:solidFill>
                          <a:latin typeface="Times New Roman"/>
                          <a:ea typeface="Times New Roman"/>
                          <a:cs typeface="Times New Roman"/>
                          <a:sym typeface="Times New Roman"/>
                        </a:rPr>
                        <a:t>250</a:t>
                      </a:r>
                      <a:endParaRPr sz="1800">
                        <a:solidFill>
                          <a:srgbClr val="FF0000"/>
                        </a:solidFill>
                        <a:latin typeface="Times New Roman"/>
                        <a:ea typeface="Times New Roman"/>
                        <a:cs typeface="Times New Roman"/>
                        <a:sym typeface="Times New Roman"/>
                      </a:endParaRPr>
                    </a:p>
                  </a:txBody>
                  <a:tcPr marL="0" marR="0" marT="0" marB="0" anchor="b">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rgbClr val="FF0000"/>
                          </a:solidFill>
                          <a:latin typeface="Times New Roman"/>
                          <a:ea typeface="Times New Roman"/>
                          <a:cs typeface="Times New Roman"/>
                          <a:sym typeface="Times New Roman"/>
                        </a:rPr>
                        <a:t>10.0 ms</a:t>
                      </a:r>
                      <a:endParaRPr sz="1800">
                        <a:solidFill>
                          <a:srgbClr val="FF0000"/>
                        </a:solidFill>
                        <a:latin typeface="Times New Roman"/>
                        <a:ea typeface="Times New Roman"/>
                        <a:cs typeface="Times New Roman"/>
                        <a:sym typeface="Times New Roman"/>
                      </a:endParaRPr>
                    </a:p>
                  </a:txBody>
                  <a:tcPr marL="0" marR="0" marT="0" marB="0" anchor="b">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a:solidFill>
                            <a:srgbClr val="FF0000"/>
                          </a:solidFill>
                          <a:latin typeface="Times New Roman"/>
                          <a:ea typeface="Times New Roman"/>
                          <a:cs typeface="Times New Roman"/>
                          <a:sym typeface="Times New Roman"/>
                        </a:rPr>
                        <a:t>280,000</a:t>
                      </a:r>
                      <a:endParaRPr sz="1800">
                        <a:solidFill>
                          <a:srgbClr val="FF0000"/>
                        </a:solidFill>
                        <a:latin typeface="Times New Roman"/>
                        <a:ea typeface="Times New Roman"/>
                        <a:cs typeface="Times New Roman"/>
                        <a:sym typeface="Times New Roman"/>
                      </a:endParaRPr>
                    </a:p>
                  </a:txBody>
                  <a:tcPr marL="0" marR="0" marT="0" marB="0" anchor="b">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tc>
                  <a:txBody>
                    <a:bodyPr/>
                    <a:lstStyle/>
                    <a:p>
                      <a:pPr marL="0" lvl="0" indent="0" algn="ctr" rtl="0">
                        <a:spcBef>
                          <a:spcPts val="0"/>
                        </a:spcBef>
                        <a:spcAft>
                          <a:spcPts val="0"/>
                        </a:spcAft>
                        <a:buNone/>
                      </a:pPr>
                      <a:r>
                        <a:rPr lang="en" sz="1800" dirty="0">
                          <a:solidFill>
                            <a:srgbClr val="FF0000"/>
                          </a:solidFill>
                          <a:latin typeface="Times New Roman"/>
                          <a:ea typeface="Times New Roman"/>
                          <a:cs typeface="Times New Roman"/>
                          <a:sym typeface="Times New Roman"/>
                        </a:rPr>
                        <a:t>100%</a:t>
                      </a:r>
                      <a:endParaRPr sz="1800" dirty="0">
                        <a:solidFill>
                          <a:srgbClr val="FF0000"/>
                        </a:solidFill>
                        <a:latin typeface="Times New Roman"/>
                        <a:ea typeface="Times New Roman"/>
                        <a:cs typeface="Times New Roman"/>
                        <a:sym typeface="Times New Roman"/>
                      </a:endParaRPr>
                    </a:p>
                  </a:txBody>
                  <a:tcPr marL="0" marR="0" marT="0" marB="0" anchor="b">
                    <a:lnR w="6350" cap="flat" cmpd="sng">
                      <a:solidFill>
                        <a:srgbClr val="000000"/>
                      </a:solidFill>
                      <a:prstDash val="solid"/>
                      <a:round/>
                      <a:headEnd type="none" w="sm" len="sm"/>
                      <a:tailEnd type="none" w="sm" len="sm"/>
                    </a:lnR>
                    <a:lnT w="6350" cap="flat" cmpd="sng">
                      <a:solidFill>
                        <a:srgbClr val="000000"/>
                      </a:solidFill>
                      <a:prstDash val="solid"/>
                      <a:round/>
                      <a:headEnd type="none" w="sm" len="sm"/>
                      <a:tailEnd type="none" w="sm" len="sm"/>
                    </a:lnT>
                    <a:lnB w="6350" cap="flat" cmpd="sng">
                      <a:solidFill>
                        <a:srgbClr val="000000"/>
                      </a:solidFill>
                      <a:prstDash val="solid"/>
                      <a:round/>
                      <a:headEnd type="none" w="sm" len="sm"/>
                      <a:tailEnd type="none" w="sm" len="sm"/>
                    </a:lnB>
                  </a:tcPr>
                </a:tc>
                <a:extLst>
                  <a:ext uri="{0D108BD9-81ED-4DB2-BD59-A6C34878D82A}">
                    <a16:rowId xmlns:a16="http://schemas.microsoft.com/office/drawing/2014/main" val="10006"/>
                  </a:ext>
                </a:extLst>
              </a:tr>
            </a:tbl>
          </a:graphicData>
        </a:graphic>
      </p:graphicFrame>
    </p:spTree>
    <p:extLst>
      <p:ext uri="{BB962C8B-B14F-4D97-AF65-F5344CB8AC3E}">
        <p14:creationId xmlns:p14="http://schemas.microsoft.com/office/powerpoint/2010/main" val="3937460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763DA4-8F8A-4E41-AA98-886F1A785A14}"/>
              </a:ext>
            </a:extLst>
          </p:cNvPr>
          <p:cNvSpPr>
            <a:spLocks noGrp="1"/>
          </p:cNvSpPr>
          <p:nvPr>
            <p:ph type="title"/>
          </p:nvPr>
        </p:nvSpPr>
        <p:spPr/>
        <p:txBody>
          <a:bodyPr/>
          <a:lstStyle/>
          <a:p>
            <a:r>
              <a:rPr lang="en-US" b="1" dirty="0">
                <a:solidFill>
                  <a:srgbClr val="244AFC"/>
                </a:solidFill>
              </a:rPr>
              <a:t>Pitfall #7: Designing hardware using last year’s models</a:t>
            </a:r>
          </a:p>
        </p:txBody>
      </p:sp>
      <p:sp>
        <p:nvSpPr>
          <p:cNvPr id="3" name="Text Placeholder 2">
            <a:extLst>
              <a:ext uri="{FF2B5EF4-FFF2-40B4-BE49-F238E27FC236}">
                <a16:creationId xmlns:a16="http://schemas.microsoft.com/office/drawing/2014/main" id="{BCEE7296-C229-6D43-A4C5-F818455EC80A}"/>
              </a:ext>
            </a:extLst>
          </p:cNvPr>
          <p:cNvSpPr>
            <a:spLocks noGrp="1"/>
          </p:cNvSpPr>
          <p:nvPr>
            <p:ph type="body" idx="1"/>
          </p:nvPr>
        </p:nvSpPr>
        <p:spPr>
          <a:xfrm>
            <a:off x="311700" y="1475715"/>
            <a:ext cx="8520600" cy="2586166"/>
          </a:xfrm>
        </p:spPr>
        <p:txBody>
          <a:bodyPr/>
          <a:lstStyle/>
          <a:p>
            <a:r>
              <a:rPr lang="en-US" dirty="0"/>
              <a:t>Architecture papers using MNIST, CIFAR-10, and </a:t>
            </a:r>
            <a:r>
              <a:rPr lang="en-US" dirty="0" err="1"/>
              <a:t>AlexNet</a:t>
            </a:r>
            <a:r>
              <a:rPr lang="en-US" dirty="0"/>
              <a:t>??? </a:t>
            </a:r>
          </a:p>
          <a:p>
            <a:pPr lvl="1">
              <a:spcBef>
                <a:spcPts val="0"/>
              </a:spcBef>
            </a:pPr>
            <a:r>
              <a:rPr lang="en-US" dirty="0"/>
              <a:t>MNIST important historically, but 20 years old and primarily for student programming</a:t>
            </a:r>
          </a:p>
          <a:p>
            <a:pPr lvl="1">
              <a:spcBef>
                <a:spcPts val="0"/>
              </a:spcBef>
            </a:pPr>
            <a:r>
              <a:rPr lang="en-US" dirty="0"/>
              <a:t>CIFAR-10 image-recognition competition that ImageNet replaced in 2010 because too easy </a:t>
            </a:r>
          </a:p>
          <a:p>
            <a:pPr lvl="1">
              <a:spcBef>
                <a:spcPts val="0"/>
              </a:spcBef>
            </a:pPr>
            <a:r>
              <a:rPr lang="en-US" dirty="0" err="1"/>
              <a:t>AlexNet</a:t>
            </a:r>
            <a:r>
              <a:rPr lang="en-US" dirty="0"/>
              <a:t> (kickstarted CNN revolution won ImageNet in 2012) is now old fashioned. Only 6 NN layers, recent champions have 150 layers</a:t>
            </a:r>
          </a:p>
          <a:p>
            <a:r>
              <a:rPr lang="en-US" dirty="0"/>
              <a:t>No more effective or persuasive than designing CPUs with quicksort/hashing</a:t>
            </a:r>
          </a:p>
        </p:txBody>
      </p:sp>
      <p:sp>
        <p:nvSpPr>
          <p:cNvPr id="4" name="Slide Number Placeholder 3">
            <a:extLst>
              <a:ext uri="{FF2B5EF4-FFF2-40B4-BE49-F238E27FC236}">
                <a16:creationId xmlns:a16="http://schemas.microsoft.com/office/drawing/2014/main" id="{C39314D5-4F70-2143-B220-F760CEBEDA09}"/>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t>12</a:t>
            </a:fld>
            <a:endParaRPr lang="en-US"/>
          </a:p>
        </p:txBody>
      </p:sp>
      <p:sp>
        <p:nvSpPr>
          <p:cNvPr id="5" name="TextBox 4">
            <a:extLst>
              <a:ext uri="{FF2B5EF4-FFF2-40B4-BE49-F238E27FC236}">
                <a16:creationId xmlns:a16="http://schemas.microsoft.com/office/drawing/2014/main" id="{0FD6161E-21DC-BD46-B91D-87A4F9FA4CDF}"/>
              </a:ext>
            </a:extLst>
          </p:cNvPr>
          <p:cNvSpPr txBox="1"/>
          <p:nvPr/>
        </p:nvSpPr>
        <p:spPr>
          <a:xfrm>
            <a:off x="479834" y="4336797"/>
            <a:ext cx="7333307" cy="523220"/>
          </a:xfrm>
          <a:prstGeom prst="rect">
            <a:avLst/>
          </a:prstGeom>
          <a:noFill/>
        </p:spPr>
        <p:txBody>
          <a:bodyPr wrap="square" rtlCol="0">
            <a:spAutoFit/>
          </a:bodyPr>
          <a:lstStyle/>
          <a:p>
            <a:r>
              <a:rPr lang="en-US" dirty="0"/>
              <a:t>Dean, Jeff, David Patterson, and Cliff Young. "A new golden age in computer architecture: Empowering the machine-learning revolution." </a:t>
            </a:r>
            <a:r>
              <a:rPr lang="en-US" i="1" dirty="0"/>
              <a:t>IEEE Micro</a:t>
            </a:r>
            <a:r>
              <a:rPr lang="en-US" dirty="0"/>
              <a:t> 38, no. 2 (2018): 21-29.</a:t>
            </a:r>
          </a:p>
        </p:txBody>
      </p:sp>
    </p:spTree>
    <p:extLst>
      <p:ext uri="{BB962C8B-B14F-4D97-AF65-F5344CB8AC3E}">
        <p14:creationId xmlns:p14="http://schemas.microsoft.com/office/powerpoint/2010/main" val="1705073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2F058-69AB-454B-AE19-2A93467AC76D}"/>
              </a:ext>
            </a:extLst>
          </p:cNvPr>
          <p:cNvSpPr>
            <a:spLocks noGrp="1"/>
          </p:cNvSpPr>
          <p:nvPr>
            <p:ph type="title"/>
          </p:nvPr>
        </p:nvSpPr>
        <p:spPr>
          <a:xfrm>
            <a:off x="226208" y="215948"/>
            <a:ext cx="8520600" cy="572700"/>
          </a:xfrm>
        </p:spPr>
        <p:txBody>
          <a:bodyPr/>
          <a:lstStyle/>
          <a:p>
            <a:r>
              <a:rPr lang="en-US" b="1" dirty="0">
                <a:solidFill>
                  <a:srgbClr val="244AFC"/>
                </a:solidFill>
              </a:rPr>
              <a:t>Pitfall #7: Designing hardware using last year’s models</a:t>
            </a:r>
          </a:p>
        </p:txBody>
      </p:sp>
      <p:sp>
        <p:nvSpPr>
          <p:cNvPr id="3" name="Text Placeholder 2">
            <a:extLst>
              <a:ext uri="{FF2B5EF4-FFF2-40B4-BE49-F238E27FC236}">
                <a16:creationId xmlns:a16="http://schemas.microsoft.com/office/drawing/2014/main" id="{E186D1BF-3434-B04C-9909-FC1685F1B944}"/>
              </a:ext>
            </a:extLst>
          </p:cNvPr>
          <p:cNvSpPr>
            <a:spLocks noGrp="1"/>
          </p:cNvSpPr>
          <p:nvPr>
            <p:ph type="body" idx="1"/>
          </p:nvPr>
        </p:nvSpPr>
        <p:spPr>
          <a:xfrm>
            <a:off x="67257" y="1132271"/>
            <a:ext cx="8520600" cy="3416400"/>
          </a:xfrm>
        </p:spPr>
        <p:txBody>
          <a:bodyPr/>
          <a:lstStyle/>
          <a:p>
            <a:r>
              <a:rPr lang="en-US" dirty="0" err="1"/>
              <a:t>MLPerf</a:t>
            </a:r>
            <a:r>
              <a:rPr lang="en-US" dirty="0"/>
              <a:t> Training 0.5 (Nov 18) – NVIDIA, Google and a little of Intel</a:t>
            </a:r>
          </a:p>
          <a:p>
            <a:r>
              <a:rPr lang="en-US" dirty="0" err="1"/>
              <a:t>MLPerf</a:t>
            </a:r>
            <a:r>
              <a:rPr lang="en-US" dirty="0"/>
              <a:t> Training 0.6 (June 19) – NVIDIA, Google, Intel, 1 supercomputer</a:t>
            </a:r>
          </a:p>
          <a:p>
            <a:r>
              <a:rPr lang="en-US" dirty="0" err="1"/>
              <a:t>MLPerf</a:t>
            </a:r>
            <a:r>
              <a:rPr lang="en-US" dirty="0"/>
              <a:t> Inference 0.5 (July 19) – ??</a:t>
            </a:r>
          </a:p>
          <a:p>
            <a:r>
              <a:rPr lang="en-US" dirty="0"/>
              <a:t>Why didn’t others submit?</a:t>
            </a:r>
          </a:p>
          <a:p>
            <a:pPr lvl="1">
              <a:spcBef>
                <a:spcPts val="0"/>
              </a:spcBef>
            </a:pPr>
            <a:r>
              <a:rPr lang="en-US" dirty="0"/>
              <a:t>Wanted to see results by competitors first</a:t>
            </a:r>
          </a:p>
          <a:p>
            <a:pPr lvl="1">
              <a:spcBef>
                <a:spcPts val="0"/>
              </a:spcBef>
            </a:pPr>
            <a:r>
              <a:rPr lang="en-US" dirty="0"/>
              <a:t>Their software stack is not ready</a:t>
            </a:r>
          </a:p>
          <a:p>
            <a:pPr lvl="1">
              <a:spcBef>
                <a:spcPts val="0"/>
              </a:spcBef>
            </a:pPr>
            <a:r>
              <a:rPr lang="en-US" dirty="0"/>
              <a:t>Their system is not ready (front end, I/O, …)</a:t>
            </a:r>
          </a:p>
          <a:p>
            <a:pPr lvl="1">
              <a:spcBef>
                <a:spcPts val="0"/>
              </a:spcBef>
            </a:pPr>
            <a:r>
              <a:rPr lang="en-US" dirty="0"/>
              <a:t>Their chip is not ready</a:t>
            </a:r>
          </a:p>
          <a:p>
            <a:pPr lvl="1">
              <a:spcBef>
                <a:spcPts val="0"/>
              </a:spcBef>
            </a:pPr>
            <a:r>
              <a:rPr lang="en-US" dirty="0"/>
              <a:t>Everything is ready, just not happy with results</a:t>
            </a:r>
          </a:p>
          <a:p>
            <a:endParaRPr lang="en-US" dirty="0"/>
          </a:p>
        </p:txBody>
      </p:sp>
      <p:sp>
        <p:nvSpPr>
          <p:cNvPr id="4" name="Slide Number Placeholder 3">
            <a:extLst>
              <a:ext uri="{FF2B5EF4-FFF2-40B4-BE49-F238E27FC236}">
                <a16:creationId xmlns:a16="http://schemas.microsoft.com/office/drawing/2014/main" id="{65575F15-75D7-2340-BBD3-7274341E428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t>13</a:t>
            </a:fld>
            <a:endParaRPr lang="en-US"/>
          </a:p>
        </p:txBody>
      </p:sp>
    </p:spTree>
    <p:extLst>
      <p:ext uri="{BB962C8B-B14F-4D97-AF65-F5344CB8AC3E}">
        <p14:creationId xmlns:p14="http://schemas.microsoft.com/office/powerpoint/2010/main" val="36884425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https://lh3.googleusercontent.com/Mw4u-_KvfhI0bu6XXQlcL-O_LBh2N4exOtuCcRXwiI9zCi_mMNuc4bg1tjzMqppzbXS-25eGq_dkIpJdfMWVrCB_QKxYMsCEgRBpIC9i09LN_5T5xB_Uwh-IZcS3kuP7cFX9Xnh0_Yg">
            <a:extLst>
              <a:ext uri="{FF2B5EF4-FFF2-40B4-BE49-F238E27FC236}">
                <a16:creationId xmlns:a16="http://schemas.microsoft.com/office/drawing/2014/main" id="{E36874BE-DEC4-B44F-8ED3-DF2AE3E197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7463"/>
            <a:ext cx="9144000" cy="510857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9763DA4-8F8A-4E41-AA98-886F1A785A14}"/>
              </a:ext>
            </a:extLst>
          </p:cNvPr>
          <p:cNvSpPr>
            <a:spLocks noGrp="1"/>
          </p:cNvSpPr>
          <p:nvPr>
            <p:ph type="title"/>
          </p:nvPr>
        </p:nvSpPr>
        <p:spPr>
          <a:xfrm>
            <a:off x="0" y="0"/>
            <a:ext cx="9088519" cy="572700"/>
          </a:xfrm>
          <a:solidFill>
            <a:schemeClr val="bg1"/>
          </a:solidFill>
        </p:spPr>
        <p:txBody>
          <a:bodyPr/>
          <a:lstStyle/>
          <a:p>
            <a:r>
              <a:rPr lang="en-US" dirty="0"/>
              <a:t>      </a:t>
            </a:r>
            <a:r>
              <a:rPr lang="en-US" b="1" dirty="0">
                <a:solidFill>
                  <a:srgbClr val="244AFC"/>
                </a:solidFill>
              </a:rPr>
              <a:t>Pitfall #8: Not leveraging large batch size</a:t>
            </a:r>
          </a:p>
        </p:txBody>
      </p:sp>
      <p:sp>
        <p:nvSpPr>
          <p:cNvPr id="4" name="Slide Number Placeholder 3">
            <a:extLst>
              <a:ext uri="{FF2B5EF4-FFF2-40B4-BE49-F238E27FC236}">
                <a16:creationId xmlns:a16="http://schemas.microsoft.com/office/drawing/2014/main" id="{C39314D5-4F70-2143-B220-F760CEBEDA09}"/>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t>14</a:t>
            </a:fld>
            <a:endParaRPr lang="en-US"/>
          </a:p>
        </p:txBody>
      </p:sp>
    </p:spTree>
    <p:extLst>
      <p:ext uri="{BB962C8B-B14F-4D97-AF65-F5344CB8AC3E}">
        <p14:creationId xmlns:p14="http://schemas.microsoft.com/office/powerpoint/2010/main" val="16281253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B29D8-0E74-564E-AEB7-574A79DA4DD8}"/>
              </a:ext>
            </a:extLst>
          </p:cNvPr>
          <p:cNvSpPr>
            <a:spLocks noGrp="1"/>
          </p:cNvSpPr>
          <p:nvPr>
            <p:ph type="title"/>
          </p:nvPr>
        </p:nvSpPr>
        <p:spPr/>
        <p:txBody>
          <a:bodyPr/>
          <a:lstStyle/>
          <a:p>
            <a:r>
              <a:rPr lang="en-US" sz="2800" dirty="0">
                <a:solidFill>
                  <a:srgbClr val="244AFC"/>
                </a:solidFill>
              </a:rPr>
              <a:t>Fallacy #9: ML ASICs are inflexible</a:t>
            </a:r>
          </a:p>
        </p:txBody>
      </p:sp>
      <p:sp>
        <p:nvSpPr>
          <p:cNvPr id="3" name="Text Placeholder 2">
            <a:extLst>
              <a:ext uri="{FF2B5EF4-FFF2-40B4-BE49-F238E27FC236}">
                <a16:creationId xmlns:a16="http://schemas.microsoft.com/office/drawing/2014/main" id="{D641E9C1-45AE-D44E-A72A-98A8C9267086}"/>
              </a:ext>
            </a:extLst>
          </p:cNvPr>
          <p:cNvSpPr>
            <a:spLocks noGrp="1"/>
          </p:cNvSpPr>
          <p:nvPr>
            <p:ph type="body" idx="1"/>
          </p:nvPr>
        </p:nvSpPr>
        <p:spPr/>
        <p:txBody>
          <a:bodyPr/>
          <a:lstStyle/>
          <a:p>
            <a:r>
              <a:rPr lang="en-US" dirty="0"/>
              <a:t>Volume for ML accelerators sufficient to justify custom ASICs </a:t>
            </a:r>
          </a:p>
          <a:p>
            <a:pPr lvl="1"/>
            <a:r>
              <a:rPr lang="en-US" dirty="0"/>
              <a:t>Some apps don’t: e.g., gene sequencing should use FPGAs in the cloud?</a:t>
            </a:r>
          </a:p>
          <a:p>
            <a:r>
              <a:rPr lang="en-US" dirty="0"/>
              <a:t>Application Specific Integrated Circuit (ASIC) does not mean can’t change model type</a:t>
            </a:r>
          </a:p>
          <a:p>
            <a:pPr lvl="1"/>
            <a:r>
              <a:rPr lang="en-US" dirty="0"/>
              <a:t>ASIC is name of CAD flow and tools, not restriction to limited number of applications</a:t>
            </a:r>
          </a:p>
          <a:p>
            <a:r>
              <a:rPr lang="en-US" dirty="0"/>
              <a:t>Google TPU, Habana, (all startups) … are programmed in </a:t>
            </a:r>
            <a:r>
              <a:rPr lang="en-US" dirty="0" err="1"/>
              <a:t>PyTorch</a:t>
            </a:r>
            <a:r>
              <a:rPr lang="en-US" dirty="0"/>
              <a:t> or TensorFlow, so can adapt to different models</a:t>
            </a:r>
          </a:p>
          <a:p>
            <a:pPr lvl="1"/>
            <a:r>
              <a:rPr lang="en-US" dirty="0"/>
              <a:t>Software is a good idea!</a:t>
            </a:r>
          </a:p>
        </p:txBody>
      </p:sp>
      <p:sp>
        <p:nvSpPr>
          <p:cNvPr id="4" name="Slide Number Placeholder 3">
            <a:extLst>
              <a:ext uri="{FF2B5EF4-FFF2-40B4-BE49-F238E27FC236}">
                <a16:creationId xmlns:a16="http://schemas.microsoft.com/office/drawing/2014/main" id="{6CD44290-1963-4947-89AE-034A6F9AA5A9}"/>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t>15</a:t>
            </a:fld>
            <a:endParaRPr lang="en-US"/>
          </a:p>
        </p:txBody>
      </p:sp>
    </p:spTree>
    <p:extLst>
      <p:ext uri="{BB962C8B-B14F-4D97-AF65-F5344CB8AC3E}">
        <p14:creationId xmlns:p14="http://schemas.microsoft.com/office/powerpoint/2010/main" val="15167077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6" name="Google Shape;186;p35"/>
          <p:cNvSpPr txBox="1">
            <a:spLocks noGrp="1"/>
          </p:cNvSpPr>
          <p:nvPr>
            <p:ph type="body" idx="1"/>
          </p:nvPr>
        </p:nvSpPr>
        <p:spPr>
          <a:xfrm>
            <a:off x="177775" y="1041056"/>
            <a:ext cx="3566400" cy="2531487"/>
          </a:xfrm>
          <a:prstGeom prst="rect">
            <a:avLst/>
          </a:prstGeom>
        </p:spPr>
        <p:txBody>
          <a:bodyPr spcFirstLastPara="1" wrap="square" lIns="91425" tIns="91425" rIns="91425" bIns="91425" anchor="t" anchorCtr="0">
            <a:noAutofit/>
          </a:bodyPr>
          <a:lstStyle/>
          <a:p>
            <a:pPr marL="139700" indent="0">
              <a:buSzPts val="1400"/>
              <a:buNone/>
            </a:pPr>
            <a:r>
              <a:rPr lang="en" dirty="0"/>
              <a:t>Moore’s Law</a:t>
            </a:r>
            <a:br>
              <a:rPr lang="en" dirty="0"/>
            </a:br>
            <a:r>
              <a:rPr lang="en" dirty="0"/>
              <a:t>performance doubles</a:t>
            </a:r>
          </a:p>
          <a:p>
            <a:pPr marL="139700" indent="0">
              <a:buSzPts val="1400"/>
              <a:buNone/>
            </a:pPr>
            <a:r>
              <a:rPr lang="en" dirty="0"/>
              <a:t>every 18 months</a:t>
            </a:r>
            <a:endParaRPr dirty="0"/>
          </a:p>
        </p:txBody>
      </p:sp>
      <p:sp>
        <p:nvSpPr>
          <p:cNvPr id="5" name="Google Shape;510;p50">
            <a:extLst>
              <a:ext uri="{FF2B5EF4-FFF2-40B4-BE49-F238E27FC236}">
                <a16:creationId xmlns:a16="http://schemas.microsoft.com/office/drawing/2014/main" id="{0CA1759C-CE35-FD41-A644-6088A2209953}"/>
              </a:ext>
            </a:extLst>
          </p:cNvPr>
          <p:cNvSpPr txBox="1"/>
          <p:nvPr/>
        </p:nvSpPr>
        <p:spPr>
          <a:xfrm>
            <a:off x="524306" y="3684318"/>
            <a:ext cx="2202300" cy="733200"/>
          </a:xfrm>
          <a:prstGeom prst="rect">
            <a:avLst/>
          </a:prstGeom>
          <a:noFill/>
          <a:ln>
            <a:noFill/>
          </a:ln>
        </p:spPr>
        <p:txBody>
          <a:bodyPr spcFirstLastPara="1" wrap="square" lIns="91425" tIns="91425" rIns="91425" bIns="91425" anchor="t" anchorCtr="0">
            <a:noAutofit/>
          </a:bodyPr>
          <a:lstStyle/>
          <a:p>
            <a:pPr lvl="0"/>
            <a:r>
              <a:rPr lang="en-US" sz="1200" i="1" dirty="0"/>
              <a:t>From “</a:t>
            </a:r>
            <a:r>
              <a:rPr lang="en-US" sz="1200" i="1" u="sng" dirty="0">
                <a:solidFill>
                  <a:schemeClr val="hlink"/>
                </a:solidFill>
              </a:rPr>
              <a:t>AI and Compute</a:t>
            </a:r>
            <a:r>
              <a:rPr lang="en-US" sz="1200" i="1" dirty="0"/>
              <a:t>.” Dario </a:t>
            </a:r>
            <a:r>
              <a:rPr lang="en-US" sz="1200" i="1" dirty="0" err="1"/>
              <a:t>Amodei</a:t>
            </a:r>
            <a:r>
              <a:rPr lang="en-US" sz="1200" i="1" dirty="0"/>
              <a:t> and Danny Hernandez, May 16, 2018</a:t>
            </a:r>
            <a:endParaRPr sz="1200" i="1" dirty="0"/>
          </a:p>
        </p:txBody>
      </p:sp>
      <p:pic>
        <p:nvPicPr>
          <p:cNvPr id="2" name="Picture 1">
            <a:extLst>
              <a:ext uri="{FF2B5EF4-FFF2-40B4-BE49-F238E27FC236}">
                <a16:creationId xmlns:a16="http://schemas.microsoft.com/office/drawing/2014/main" id="{4B4F58A4-9585-E24D-99BA-C6479A90EA51}"/>
              </a:ext>
            </a:extLst>
          </p:cNvPr>
          <p:cNvPicPr>
            <a:picLocks noChangeAspect="1"/>
          </p:cNvPicPr>
          <p:nvPr/>
        </p:nvPicPr>
        <p:blipFill>
          <a:blip r:embed="rId3"/>
          <a:stretch>
            <a:fillRect/>
          </a:stretch>
        </p:blipFill>
        <p:spPr>
          <a:xfrm>
            <a:off x="2583529" y="0"/>
            <a:ext cx="6566170" cy="5143500"/>
          </a:xfrm>
          <a:prstGeom prst="rect">
            <a:avLst/>
          </a:prstGeom>
        </p:spPr>
      </p:pic>
      <p:cxnSp>
        <p:nvCxnSpPr>
          <p:cNvPr id="4" name="Straight Connector 3">
            <a:extLst>
              <a:ext uri="{FF2B5EF4-FFF2-40B4-BE49-F238E27FC236}">
                <a16:creationId xmlns:a16="http://schemas.microsoft.com/office/drawing/2014/main" id="{917C10D4-7FFE-AD4A-80BE-14E4E021E63A}"/>
              </a:ext>
            </a:extLst>
          </p:cNvPr>
          <p:cNvCxnSpPr>
            <a:cxnSpLocks/>
          </p:cNvCxnSpPr>
          <p:nvPr/>
        </p:nvCxnSpPr>
        <p:spPr>
          <a:xfrm flipV="1">
            <a:off x="3561907" y="935665"/>
            <a:ext cx="5252484" cy="301964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D6E72B4-60C1-5749-8DCB-206B8B1BA99F}"/>
              </a:ext>
            </a:extLst>
          </p:cNvPr>
          <p:cNvCxnSpPr>
            <a:cxnSpLocks/>
          </p:cNvCxnSpPr>
          <p:nvPr/>
        </p:nvCxnSpPr>
        <p:spPr>
          <a:xfrm flipV="1">
            <a:off x="3561907" y="3359888"/>
            <a:ext cx="5337544" cy="595425"/>
          </a:xfrm>
          <a:prstGeom prst="line">
            <a:avLst/>
          </a:prstGeom>
          <a:ln w="25400">
            <a:solidFill>
              <a:srgbClr val="00B050"/>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F9582256-4595-A144-BFBA-00B3B01D01ED}"/>
              </a:ext>
            </a:extLst>
          </p:cNvPr>
          <p:cNvSpPr txBox="1"/>
          <p:nvPr/>
        </p:nvSpPr>
        <p:spPr>
          <a:xfrm>
            <a:off x="5246402" y="1771591"/>
            <a:ext cx="1539204" cy="400110"/>
          </a:xfrm>
          <a:prstGeom prst="rect">
            <a:avLst/>
          </a:prstGeom>
          <a:noFill/>
        </p:spPr>
        <p:txBody>
          <a:bodyPr wrap="none" rtlCol="0">
            <a:spAutoFit/>
          </a:bodyPr>
          <a:lstStyle/>
          <a:p>
            <a:r>
              <a:rPr lang="en-US" sz="2000" dirty="0">
                <a:solidFill>
                  <a:srgbClr val="FF0000"/>
                </a:solidFill>
              </a:rPr>
              <a:t>ML Training</a:t>
            </a:r>
          </a:p>
        </p:txBody>
      </p:sp>
      <p:sp>
        <p:nvSpPr>
          <p:cNvPr id="17" name="TextBox 16">
            <a:extLst>
              <a:ext uri="{FF2B5EF4-FFF2-40B4-BE49-F238E27FC236}">
                <a16:creationId xmlns:a16="http://schemas.microsoft.com/office/drawing/2014/main" id="{3566055B-5A2F-8241-A526-F335D809C1DF}"/>
              </a:ext>
            </a:extLst>
          </p:cNvPr>
          <p:cNvSpPr txBox="1"/>
          <p:nvPr/>
        </p:nvSpPr>
        <p:spPr>
          <a:xfrm>
            <a:off x="6188149" y="3670198"/>
            <a:ext cx="1638590" cy="400110"/>
          </a:xfrm>
          <a:prstGeom prst="rect">
            <a:avLst/>
          </a:prstGeom>
          <a:noFill/>
        </p:spPr>
        <p:txBody>
          <a:bodyPr wrap="none" rtlCol="0">
            <a:spAutoFit/>
          </a:bodyPr>
          <a:lstStyle/>
          <a:p>
            <a:r>
              <a:rPr lang="en-US" sz="2000" dirty="0">
                <a:solidFill>
                  <a:srgbClr val="00B050"/>
                </a:solidFill>
              </a:rPr>
              <a:t>Moore’s Law</a:t>
            </a:r>
          </a:p>
        </p:txBody>
      </p:sp>
      <p:sp>
        <p:nvSpPr>
          <p:cNvPr id="14" name="Rectangle 13">
            <a:extLst>
              <a:ext uri="{FF2B5EF4-FFF2-40B4-BE49-F238E27FC236}">
                <a16:creationId xmlns:a16="http://schemas.microsoft.com/office/drawing/2014/main" id="{4EBCBFDB-A8BC-894C-AC90-FB63DE03C3CE}"/>
              </a:ext>
            </a:extLst>
          </p:cNvPr>
          <p:cNvSpPr/>
          <p:nvPr/>
        </p:nvSpPr>
        <p:spPr>
          <a:xfrm>
            <a:off x="2726606" y="135612"/>
            <a:ext cx="6172845" cy="322427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5" name="Google Shape;185;p35"/>
          <p:cNvSpPr txBox="1">
            <a:spLocks noGrp="1"/>
          </p:cNvSpPr>
          <p:nvPr>
            <p:ph type="title"/>
          </p:nvPr>
        </p:nvSpPr>
        <p:spPr>
          <a:xfrm>
            <a:off x="311699" y="135613"/>
            <a:ext cx="8008435" cy="695400"/>
          </a:xfrm>
          <a:prstGeom prst="rect">
            <a:avLst/>
          </a:prstGeom>
        </p:spPr>
        <p:txBody>
          <a:bodyPr spcFirstLastPara="1" wrap="square" lIns="91425" tIns="91425" rIns="91425" bIns="91425" anchor="t" anchorCtr="0">
            <a:noAutofit/>
          </a:bodyPr>
          <a:lstStyle/>
          <a:p>
            <a:pPr lvl="0"/>
            <a:r>
              <a:rPr lang="en-US" b="1" dirty="0">
                <a:solidFill>
                  <a:srgbClr val="244AFC"/>
                </a:solidFill>
              </a:rPr>
              <a:t>Fallacy #10: Can keep increasing training compute at same rate as the past</a:t>
            </a:r>
            <a:endParaRPr b="1" dirty="0">
              <a:solidFill>
                <a:srgbClr val="244AFC"/>
              </a:solidFill>
            </a:endParaRPr>
          </a:p>
        </p:txBody>
      </p:sp>
    </p:spTree>
    <p:extLst>
      <p:ext uri="{BB962C8B-B14F-4D97-AF65-F5344CB8AC3E}">
        <p14:creationId xmlns:p14="http://schemas.microsoft.com/office/powerpoint/2010/main" val="1195043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hidden"/>
                                      </p:to>
                                    </p:set>
                                  </p:childTnLst>
                                </p:cTn>
                              </p:par>
                            </p:childTnLst>
                          </p:cTn>
                        </p:par>
                        <p:par>
                          <p:cTn id="7" fill="hold">
                            <p:stCondLst>
                              <p:cond delay="0"/>
                            </p:stCondLst>
                            <p:childTnLst>
                              <p:par>
                                <p:cTn id="8" presetID="1" presetClass="entr" presetSubtype="0" fill="hold" nodeType="afterEffect">
                                  <p:stCondLst>
                                    <p:cond delay="0"/>
                                  </p:stCondLst>
                                  <p:childTnLst>
                                    <p:set>
                                      <p:cBhvr>
                                        <p:cTn id="9" dur="1" fill="hold">
                                          <p:stCondLst>
                                            <p:cond delay="0"/>
                                          </p:stCondLst>
                                        </p:cTn>
                                        <p:tgtEl>
                                          <p:spTgt spid="4"/>
                                        </p:tgtEl>
                                        <p:attrNameLst>
                                          <p:attrName>style.visibility</p:attrName>
                                        </p:attrNameLst>
                                      </p:cBhvr>
                                      <p:to>
                                        <p:strVal val="visible"/>
                                      </p:to>
                                    </p:set>
                                  </p:childTnLst>
                                </p:cTn>
                              </p:par>
                              <p:par>
                                <p:cTn id="10" presetID="1" presetClass="entr" presetSubtype="0" fill="hold" grpId="0" nodeType="withEffect">
                                  <p:stCondLst>
                                    <p:cond delay="0"/>
                                  </p:stCondLst>
                                  <p:childTnLst>
                                    <p:set>
                                      <p:cBhvr>
                                        <p:cTn id="11" dur="1" fill="hold">
                                          <p:stCondLst>
                                            <p:cond delay="0"/>
                                          </p:stCondLst>
                                        </p:cTn>
                                        <p:tgtEl>
                                          <p:spTgt spid="186">
                                            <p:txEl>
                                              <p:pRg st="0" end="0"/>
                                            </p:txEl>
                                          </p:spTgt>
                                        </p:tgtEl>
                                        <p:attrNameLst>
                                          <p:attrName>style.visibility</p:attrName>
                                        </p:attrNameLst>
                                      </p:cBhvr>
                                      <p:to>
                                        <p:strVal val="visible"/>
                                      </p:to>
                                    </p:set>
                                  </p:childTnLst>
                                </p:cTn>
                              </p:par>
                              <p:par>
                                <p:cTn id="12" presetID="1" presetClass="entr" presetSubtype="0" fill="hold" grpId="0" nodeType="withEffect">
                                  <p:stCondLst>
                                    <p:cond delay="0"/>
                                  </p:stCondLst>
                                  <p:childTnLst>
                                    <p:set>
                                      <p:cBhvr>
                                        <p:cTn id="13" dur="1" fill="hold">
                                          <p:stCondLst>
                                            <p:cond delay="0"/>
                                          </p:stCondLst>
                                        </p:cTn>
                                        <p:tgtEl>
                                          <p:spTgt spid="186">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6" grpId="0" build="p"/>
      <p:bldP spid="14"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84"/>
        <p:cNvGrpSpPr/>
        <p:nvPr/>
      </p:nvGrpSpPr>
      <p:grpSpPr>
        <a:xfrm>
          <a:off x="0" y="0"/>
          <a:ext cx="0" cy="0"/>
          <a:chOff x="0" y="0"/>
          <a:chExt cx="0" cy="0"/>
        </a:xfrm>
      </p:grpSpPr>
      <p:sp>
        <p:nvSpPr>
          <p:cNvPr id="185" name="Google Shape;185;p35"/>
          <p:cNvSpPr txBox="1">
            <a:spLocks noGrp="1"/>
          </p:cNvSpPr>
          <p:nvPr>
            <p:ph type="title"/>
          </p:nvPr>
        </p:nvSpPr>
        <p:spPr>
          <a:xfrm>
            <a:off x="311700" y="135613"/>
            <a:ext cx="2814272" cy="695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dirty="0"/>
          </a:p>
        </p:txBody>
      </p:sp>
      <p:sp>
        <p:nvSpPr>
          <p:cNvPr id="186" name="Google Shape;186;p35"/>
          <p:cNvSpPr txBox="1">
            <a:spLocks noGrp="1"/>
          </p:cNvSpPr>
          <p:nvPr>
            <p:ph type="body" idx="1"/>
          </p:nvPr>
        </p:nvSpPr>
        <p:spPr>
          <a:xfrm>
            <a:off x="177775" y="1041056"/>
            <a:ext cx="3566400" cy="2531487"/>
          </a:xfrm>
          <a:prstGeom prst="rect">
            <a:avLst/>
          </a:prstGeom>
        </p:spPr>
        <p:txBody>
          <a:bodyPr spcFirstLastPara="1" wrap="square" lIns="91425" tIns="91425" rIns="91425" bIns="91425" anchor="t" anchorCtr="0">
            <a:noAutofit/>
          </a:bodyPr>
          <a:lstStyle/>
          <a:p>
            <a:pPr marL="139700" indent="0">
              <a:buSzPts val="1400"/>
              <a:buNone/>
            </a:pPr>
            <a:r>
              <a:rPr lang="en" dirty="0"/>
              <a:t>Since 2012, </a:t>
            </a:r>
            <a:br>
              <a:rPr lang="en" dirty="0"/>
            </a:br>
            <a:r>
              <a:rPr lang="en" dirty="0"/>
              <a:t>AI training state of </a:t>
            </a:r>
          </a:p>
          <a:p>
            <a:pPr marL="139700" indent="0">
              <a:buSzPts val="1400"/>
              <a:buNone/>
            </a:pPr>
            <a:r>
              <a:rPr lang="en" dirty="0"/>
              <a:t>the art compute </a:t>
            </a:r>
          </a:p>
          <a:p>
            <a:pPr marL="139700" indent="0">
              <a:buSzPts val="1400"/>
              <a:buNone/>
            </a:pPr>
            <a:r>
              <a:rPr lang="en" dirty="0"/>
              <a:t>demand 10X per year!</a:t>
            </a:r>
            <a:endParaRPr dirty="0"/>
          </a:p>
          <a:p>
            <a:pPr marL="139700" indent="0">
              <a:buSzPts val="1400"/>
              <a:buNone/>
            </a:pPr>
            <a:r>
              <a:rPr lang="en" dirty="0"/>
              <a:t>(Moore’s Law “only”</a:t>
            </a:r>
            <a:br>
              <a:rPr lang="en" dirty="0"/>
            </a:br>
            <a:r>
              <a:rPr lang="en" dirty="0"/>
              <a:t>10X in 5 years)</a:t>
            </a:r>
            <a:endParaRPr dirty="0"/>
          </a:p>
        </p:txBody>
      </p:sp>
      <p:sp>
        <p:nvSpPr>
          <p:cNvPr id="5" name="Google Shape;510;p50">
            <a:extLst>
              <a:ext uri="{FF2B5EF4-FFF2-40B4-BE49-F238E27FC236}">
                <a16:creationId xmlns:a16="http://schemas.microsoft.com/office/drawing/2014/main" id="{0CA1759C-CE35-FD41-A644-6088A2209953}"/>
              </a:ext>
            </a:extLst>
          </p:cNvPr>
          <p:cNvSpPr txBox="1"/>
          <p:nvPr/>
        </p:nvSpPr>
        <p:spPr>
          <a:xfrm>
            <a:off x="524306" y="3684318"/>
            <a:ext cx="2202300" cy="733200"/>
          </a:xfrm>
          <a:prstGeom prst="rect">
            <a:avLst/>
          </a:prstGeom>
          <a:noFill/>
          <a:ln>
            <a:noFill/>
          </a:ln>
        </p:spPr>
        <p:txBody>
          <a:bodyPr spcFirstLastPara="1" wrap="square" lIns="91425" tIns="91425" rIns="91425" bIns="91425" anchor="t" anchorCtr="0">
            <a:noAutofit/>
          </a:bodyPr>
          <a:lstStyle/>
          <a:p>
            <a:pPr lvl="0"/>
            <a:r>
              <a:rPr lang="en-US" sz="1200" i="1" dirty="0"/>
              <a:t>From “</a:t>
            </a:r>
            <a:r>
              <a:rPr lang="en-US" sz="1200" i="1" u="sng" dirty="0">
                <a:solidFill>
                  <a:schemeClr val="hlink"/>
                </a:solidFill>
              </a:rPr>
              <a:t>AI and Compute</a:t>
            </a:r>
            <a:r>
              <a:rPr lang="en-US" sz="1200" i="1" dirty="0"/>
              <a:t>.” Dario </a:t>
            </a:r>
            <a:r>
              <a:rPr lang="en-US" sz="1200" i="1" dirty="0" err="1"/>
              <a:t>Amodei</a:t>
            </a:r>
            <a:r>
              <a:rPr lang="en-US" sz="1200" i="1" dirty="0"/>
              <a:t> and Danny Hernandez, May 16, 2018</a:t>
            </a:r>
            <a:endParaRPr sz="1200" i="1" dirty="0"/>
          </a:p>
        </p:txBody>
      </p:sp>
      <p:pic>
        <p:nvPicPr>
          <p:cNvPr id="2" name="Picture 1">
            <a:extLst>
              <a:ext uri="{FF2B5EF4-FFF2-40B4-BE49-F238E27FC236}">
                <a16:creationId xmlns:a16="http://schemas.microsoft.com/office/drawing/2014/main" id="{4B4F58A4-9585-E24D-99BA-C6479A90EA51}"/>
              </a:ext>
            </a:extLst>
          </p:cNvPr>
          <p:cNvPicPr>
            <a:picLocks noChangeAspect="1"/>
          </p:cNvPicPr>
          <p:nvPr/>
        </p:nvPicPr>
        <p:blipFill>
          <a:blip r:embed="rId3"/>
          <a:stretch>
            <a:fillRect/>
          </a:stretch>
        </p:blipFill>
        <p:spPr>
          <a:xfrm>
            <a:off x="2583529" y="0"/>
            <a:ext cx="6566170" cy="5143500"/>
          </a:xfrm>
          <a:prstGeom prst="rect">
            <a:avLst/>
          </a:prstGeom>
        </p:spPr>
      </p:pic>
      <p:cxnSp>
        <p:nvCxnSpPr>
          <p:cNvPr id="4" name="Straight Connector 3">
            <a:extLst>
              <a:ext uri="{FF2B5EF4-FFF2-40B4-BE49-F238E27FC236}">
                <a16:creationId xmlns:a16="http://schemas.microsoft.com/office/drawing/2014/main" id="{917C10D4-7FFE-AD4A-80BE-14E4E021E63A}"/>
              </a:ext>
            </a:extLst>
          </p:cNvPr>
          <p:cNvCxnSpPr>
            <a:cxnSpLocks/>
          </p:cNvCxnSpPr>
          <p:nvPr/>
        </p:nvCxnSpPr>
        <p:spPr>
          <a:xfrm flipV="1">
            <a:off x="3561907" y="935665"/>
            <a:ext cx="5252484" cy="301964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D6E72B4-60C1-5749-8DCB-206B8B1BA99F}"/>
              </a:ext>
            </a:extLst>
          </p:cNvPr>
          <p:cNvCxnSpPr>
            <a:cxnSpLocks/>
          </p:cNvCxnSpPr>
          <p:nvPr/>
        </p:nvCxnSpPr>
        <p:spPr>
          <a:xfrm flipV="1">
            <a:off x="3561907" y="3359888"/>
            <a:ext cx="5337544" cy="595425"/>
          </a:xfrm>
          <a:prstGeom prst="line">
            <a:avLst/>
          </a:prstGeom>
          <a:ln w="25400">
            <a:solidFill>
              <a:srgbClr val="00B050"/>
            </a:solidFill>
          </a:ln>
        </p:spPr>
        <p:style>
          <a:lnRef idx="1">
            <a:schemeClr val="accent1"/>
          </a:lnRef>
          <a:fillRef idx="0">
            <a:schemeClr val="accent1"/>
          </a:fillRef>
          <a:effectRef idx="0">
            <a:schemeClr val="accent1"/>
          </a:effectRef>
          <a:fontRef idx="minor">
            <a:schemeClr val="tx1"/>
          </a:fontRef>
        </p:style>
      </p:cxnSp>
      <p:sp>
        <p:nvSpPr>
          <p:cNvPr id="13" name="TextBox 12">
            <a:extLst>
              <a:ext uri="{FF2B5EF4-FFF2-40B4-BE49-F238E27FC236}">
                <a16:creationId xmlns:a16="http://schemas.microsoft.com/office/drawing/2014/main" id="{F9582256-4595-A144-BFBA-00B3B01D01ED}"/>
              </a:ext>
            </a:extLst>
          </p:cNvPr>
          <p:cNvSpPr txBox="1"/>
          <p:nvPr/>
        </p:nvSpPr>
        <p:spPr>
          <a:xfrm>
            <a:off x="5246402" y="1771591"/>
            <a:ext cx="1539204" cy="400110"/>
          </a:xfrm>
          <a:prstGeom prst="rect">
            <a:avLst/>
          </a:prstGeom>
          <a:noFill/>
        </p:spPr>
        <p:txBody>
          <a:bodyPr wrap="none" rtlCol="0">
            <a:spAutoFit/>
          </a:bodyPr>
          <a:lstStyle/>
          <a:p>
            <a:r>
              <a:rPr lang="en-US" sz="2000" dirty="0">
                <a:solidFill>
                  <a:srgbClr val="FF0000"/>
                </a:solidFill>
              </a:rPr>
              <a:t>ML Training</a:t>
            </a:r>
          </a:p>
        </p:txBody>
      </p:sp>
      <p:sp>
        <p:nvSpPr>
          <p:cNvPr id="17" name="TextBox 16">
            <a:extLst>
              <a:ext uri="{FF2B5EF4-FFF2-40B4-BE49-F238E27FC236}">
                <a16:creationId xmlns:a16="http://schemas.microsoft.com/office/drawing/2014/main" id="{3566055B-5A2F-8241-A526-F335D809C1DF}"/>
              </a:ext>
            </a:extLst>
          </p:cNvPr>
          <p:cNvSpPr txBox="1"/>
          <p:nvPr/>
        </p:nvSpPr>
        <p:spPr>
          <a:xfrm>
            <a:off x="6188149" y="3670198"/>
            <a:ext cx="1638590" cy="400110"/>
          </a:xfrm>
          <a:prstGeom prst="rect">
            <a:avLst/>
          </a:prstGeom>
          <a:noFill/>
        </p:spPr>
        <p:txBody>
          <a:bodyPr wrap="none" rtlCol="0">
            <a:spAutoFit/>
          </a:bodyPr>
          <a:lstStyle/>
          <a:p>
            <a:r>
              <a:rPr lang="en-US" sz="2000" dirty="0">
                <a:solidFill>
                  <a:srgbClr val="00B050"/>
                </a:solidFill>
              </a:rPr>
              <a:t>Moore’s Law</a:t>
            </a:r>
          </a:p>
        </p:txBody>
      </p:sp>
    </p:spTree>
    <p:extLst>
      <p:ext uri="{BB962C8B-B14F-4D97-AF65-F5344CB8AC3E}">
        <p14:creationId xmlns:p14="http://schemas.microsoft.com/office/powerpoint/2010/main" val="38458156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6">
                                            <p:txEl>
                                              <p:pRg st="0" end="0"/>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86">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6">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8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6"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7432CC-1EB0-B14D-9B9F-543BEE6FF46E}"/>
              </a:ext>
            </a:extLst>
          </p:cNvPr>
          <p:cNvSpPr>
            <a:spLocks noGrp="1"/>
          </p:cNvSpPr>
          <p:nvPr>
            <p:ph type="title"/>
          </p:nvPr>
        </p:nvSpPr>
        <p:spPr/>
        <p:txBody>
          <a:bodyPr/>
          <a:lstStyle/>
          <a:p>
            <a:r>
              <a:rPr lang="en-US" b="1" dirty="0">
                <a:solidFill>
                  <a:srgbClr val="244AFC"/>
                </a:solidFill>
              </a:rPr>
              <a:t>Fallacy #10: Can keep increasing training compute at same rate as the past</a:t>
            </a:r>
          </a:p>
        </p:txBody>
      </p:sp>
      <p:sp>
        <p:nvSpPr>
          <p:cNvPr id="3" name="Text Placeholder 2">
            <a:extLst>
              <a:ext uri="{FF2B5EF4-FFF2-40B4-BE49-F238E27FC236}">
                <a16:creationId xmlns:a16="http://schemas.microsoft.com/office/drawing/2014/main" id="{4E9FB68C-E7D0-8A44-8CE7-6773D2EDDA16}"/>
              </a:ext>
            </a:extLst>
          </p:cNvPr>
          <p:cNvSpPr>
            <a:spLocks noGrp="1"/>
          </p:cNvSpPr>
          <p:nvPr>
            <p:ph type="body" idx="1"/>
          </p:nvPr>
        </p:nvSpPr>
        <p:spPr>
          <a:xfrm>
            <a:off x="311700" y="1640417"/>
            <a:ext cx="8520600" cy="3416400"/>
          </a:xfrm>
        </p:spPr>
        <p:txBody>
          <a:bodyPr/>
          <a:lstStyle/>
          <a:p>
            <a:r>
              <a:rPr lang="en-US" dirty="0"/>
              <a:t>10X  per year to push the state of the training accuracy</a:t>
            </a:r>
          </a:p>
          <a:p>
            <a:r>
              <a:rPr lang="en-US" dirty="0"/>
              <a:t>Moore’s Law: 2X/2 years</a:t>
            </a:r>
          </a:p>
          <a:p>
            <a:r>
              <a:rPr lang="en-US" dirty="0"/>
              <a:t>Exponentials cannot last forever </a:t>
            </a:r>
          </a:p>
          <a:p>
            <a:r>
              <a:rPr lang="en-US" dirty="0"/>
              <a:t>How much longer can increase compute demand for training at 10X annually?</a:t>
            </a:r>
          </a:p>
        </p:txBody>
      </p:sp>
      <p:sp>
        <p:nvSpPr>
          <p:cNvPr id="4" name="Slide Number Placeholder 3">
            <a:extLst>
              <a:ext uri="{FF2B5EF4-FFF2-40B4-BE49-F238E27FC236}">
                <a16:creationId xmlns:a16="http://schemas.microsoft.com/office/drawing/2014/main" id="{F7C2A9A3-BFA3-0145-93EB-A76BBC1037C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t>18</a:t>
            </a:fld>
            <a:endParaRPr lang="en-US"/>
          </a:p>
        </p:txBody>
      </p:sp>
    </p:spTree>
    <p:extLst>
      <p:ext uri="{BB962C8B-B14F-4D97-AF65-F5344CB8AC3E}">
        <p14:creationId xmlns:p14="http://schemas.microsoft.com/office/powerpoint/2010/main" val="17460442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sp>
        <p:nvSpPr>
          <p:cNvPr id="297" name="Google Shape;297;p39"/>
          <p:cNvSpPr txBox="1">
            <a:spLocks noGrp="1"/>
          </p:cNvSpPr>
          <p:nvPr>
            <p:ph type="title"/>
          </p:nvPr>
        </p:nvSpPr>
        <p:spPr>
          <a:xfrm>
            <a:off x="311700" y="366178"/>
            <a:ext cx="8520600" cy="5727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chemeClr val="dk1"/>
              </a:buClr>
              <a:buSzPts val="2800"/>
              <a:buFont typeface="Arial"/>
              <a:buNone/>
            </a:pPr>
            <a:r>
              <a:rPr lang="en-US" sz="2800" b="1" i="0" u="none" strike="noStrike" cap="none" dirty="0">
                <a:solidFill>
                  <a:srgbClr val="244AFC"/>
                </a:solidFill>
                <a:latin typeface="Arial"/>
                <a:ea typeface="Arial"/>
                <a:cs typeface="Arial"/>
                <a:sym typeface="Arial"/>
              </a:rPr>
              <a:t>Current Neural Network Architecture Debate</a:t>
            </a:r>
            <a:endParaRPr sz="2800" b="1" i="0" u="none" strike="noStrike" cap="none" dirty="0">
              <a:solidFill>
                <a:srgbClr val="244AFC"/>
              </a:solidFill>
              <a:latin typeface="Arial"/>
              <a:ea typeface="Arial"/>
              <a:cs typeface="Arial"/>
              <a:sym typeface="Arial"/>
            </a:endParaRPr>
          </a:p>
        </p:txBody>
      </p:sp>
      <p:sp>
        <p:nvSpPr>
          <p:cNvPr id="298" name="Google Shape;298;p39"/>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p>
            <a:pPr marL="0" marR="0" lvl="0" indent="0" algn="r" rtl="0">
              <a:lnSpc>
                <a:spcPct val="100000"/>
              </a:lnSpc>
              <a:spcBef>
                <a:spcPts val="0"/>
              </a:spcBef>
              <a:spcAft>
                <a:spcPts val="0"/>
              </a:spcAft>
              <a:buClr>
                <a:srgbClr val="000000"/>
              </a:buClr>
              <a:buSzPts val="1000"/>
              <a:buFont typeface="Arial"/>
              <a:buNone/>
            </a:pPr>
            <a:fld id="{00000000-1234-1234-1234-123412341234}" type="slidenum">
              <a:rPr lang="en-US" sz="1000" b="0" i="0" u="none" strike="noStrike" cap="none">
                <a:solidFill>
                  <a:schemeClr val="dk2"/>
                </a:solidFill>
                <a:latin typeface="Arial"/>
                <a:ea typeface="Arial"/>
                <a:cs typeface="Arial"/>
                <a:sym typeface="Arial"/>
              </a:rPr>
              <a:t>19</a:t>
            </a:fld>
            <a:endParaRPr sz="1000" b="0" i="0" u="none" strike="noStrike" cap="none">
              <a:solidFill>
                <a:schemeClr val="dk2"/>
              </a:solidFill>
              <a:latin typeface="Arial"/>
              <a:ea typeface="Arial"/>
              <a:cs typeface="Arial"/>
              <a:sym typeface="Arial"/>
            </a:endParaRPr>
          </a:p>
        </p:txBody>
      </p:sp>
      <p:sp>
        <p:nvSpPr>
          <p:cNvPr id="299" name="Google Shape;299;p39"/>
          <p:cNvSpPr txBox="1">
            <a:spLocks noGrp="1"/>
          </p:cNvSpPr>
          <p:nvPr>
            <p:ph type="body" idx="1"/>
          </p:nvPr>
        </p:nvSpPr>
        <p:spPr>
          <a:xfrm>
            <a:off x="135802" y="916170"/>
            <a:ext cx="8696498" cy="3416400"/>
          </a:xfrm>
          <a:prstGeom prst="rect">
            <a:avLst/>
          </a:prstGeom>
          <a:noFill/>
          <a:ln>
            <a:noFill/>
          </a:ln>
        </p:spPr>
        <p:txBody>
          <a:bodyPr spcFirstLastPara="1" wrap="square" lIns="91425" tIns="91425" rIns="91425" bIns="91425" anchor="t" anchorCtr="0">
            <a:noAutofit/>
          </a:bodyPr>
          <a:lstStyle/>
          <a:p>
            <a:pPr marL="457200" marR="0" lvl="0" indent="-381000" algn="l" rtl="0">
              <a:lnSpc>
                <a:spcPct val="115000"/>
              </a:lnSpc>
              <a:spcBef>
                <a:spcPts val="0"/>
              </a:spcBef>
              <a:spcAft>
                <a:spcPts val="0"/>
              </a:spcAft>
              <a:buClr>
                <a:schemeClr val="dk2"/>
              </a:buClr>
              <a:buSzPts val="2400"/>
              <a:buFont typeface="Arial"/>
              <a:buChar char="●"/>
            </a:pPr>
            <a:r>
              <a:rPr lang="en-US" sz="2400" b="0" i="0" u="none" strike="noStrike" cap="none" dirty="0">
                <a:solidFill>
                  <a:schemeClr val="tx1"/>
                </a:solidFill>
                <a:latin typeface="Arial"/>
                <a:ea typeface="Arial"/>
                <a:cs typeface="Arial"/>
                <a:sym typeface="Arial"/>
              </a:rPr>
              <a:t>Google TPU: 1 or 2 cores per chip, large 2D multiplier, </a:t>
            </a:r>
            <a:br>
              <a:rPr lang="en-US" sz="2400" b="0" i="0" u="none" strike="noStrike" cap="none" dirty="0">
                <a:solidFill>
                  <a:schemeClr val="tx1"/>
                </a:solidFill>
                <a:latin typeface="Arial"/>
                <a:ea typeface="Arial"/>
                <a:cs typeface="Arial"/>
                <a:sym typeface="Arial"/>
              </a:rPr>
            </a:br>
            <a:r>
              <a:rPr lang="en-US" sz="2400" b="0" i="0" u="none" strike="noStrike" cap="none" dirty="0">
                <a:solidFill>
                  <a:schemeClr val="tx1"/>
                </a:solidFill>
                <a:latin typeface="Arial"/>
                <a:ea typeface="Arial"/>
                <a:cs typeface="Arial"/>
                <a:sym typeface="Arial"/>
              </a:rPr>
              <a:t>software </a:t>
            </a:r>
            <a:r>
              <a:rPr lang="en-US" sz="2400" b="0" i="0" u="none" strike="noStrike" cap="none" dirty="0">
                <a:solidFill>
                  <a:schemeClr val="tx1"/>
                </a:solidFill>
                <a:sym typeface="Arial"/>
              </a:rPr>
              <a:t>controlled memory (instead of caches)</a:t>
            </a:r>
            <a:endParaRPr dirty="0">
              <a:solidFill>
                <a:schemeClr val="tx1"/>
              </a:solidFill>
            </a:endParaRPr>
          </a:p>
          <a:p>
            <a:pPr lvl="0" indent="-381000">
              <a:buSzPts val="2400"/>
            </a:pPr>
            <a:r>
              <a:rPr lang="en-US" sz="2400" b="0" i="0" u="none" strike="noStrike" cap="none" dirty="0">
                <a:solidFill>
                  <a:schemeClr val="tx1"/>
                </a:solidFill>
                <a:latin typeface="Arial"/>
                <a:ea typeface="Arial"/>
                <a:cs typeface="Arial"/>
                <a:sym typeface="Arial"/>
              </a:rPr>
              <a:t>NVIDIA GPU: </a:t>
            </a:r>
            <a:r>
              <a:rPr lang="en-US" sz="2400" dirty="0">
                <a:solidFill>
                  <a:schemeClr val="tx1"/>
                </a:solidFill>
              </a:rPr>
              <a:t>80</a:t>
            </a:r>
            <a:r>
              <a:rPr lang="en-US" sz="2400" b="0" i="0" u="none" strike="noStrike" cap="none" dirty="0">
                <a:solidFill>
                  <a:schemeClr val="tx1"/>
                </a:solidFill>
                <a:latin typeface="Arial"/>
                <a:ea typeface="Arial"/>
                <a:cs typeface="Arial"/>
                <a:sym typeface="Arial"/>
              </a:rPr>
              <a:t> cores, many threads (</a:t>
            </a:r>
            <a:r>
              <a:rPr lang="en-US" sz="2400" dirty="0">
                <a:solidFill>
                  <a:schemeClr val="tx1"/>
                </a:solidFill>
              </a:rPr>
              <a:t>20MB registers), small multipliers, caches,  scatter/gather &amp; coalescing HW</a:t>
            </a:r>
            <a:endParaRPr dirty="0">
              <a:solidFill>
                <a:schemeClr val="tx1"/>
              </a:solidFill>
            </a:endParaRPr>
          </a:p>
          <a:p>
            <a:pPr marL="457200" marR="0" lvl="0" indent="-381000" algn="l" rtl="0">
              <a:lnSpc>
                <a:spcPct val="115000"/>
              </a:lnSpc>
              <a:spcBef>
                <a:spcPts val="0"/>
              </a:spcBef>
              <a:spcAft>
                <a:spcPts val="0"/>
              </a:spcAft>
              <a:buClr>
                <a:schemeClr val="dk2"/>
              </a:buClr>
              <a:buSzPts val="2400"/>
              <a:buFont typeface="Arial"/>
              <a:buChar char="●"/>
            </a:pPr>
            <a:r>
              <a:rPr lang="en-US" sz="2400" b="0" i="0" u="none" strike="noStrike" cap="none" dirty="0">
                <a:solidFill>
                  <a:schemeClr val="tx1"/>
                </a:solidFill>
                <a:sym typeface="Arial"/>
              </a:rPr>
              <a:t>Microsoft FPGA: customize “hardware” to application</a:t>
            </a:r>
            <a:endParaRPr dirty="0">
              <a:solidFill>
                <a:schemeClr val="tx1"/>
              </a:solidFill>
            </a:endParaRPr>
          </a:p>
          <a:p>
            <a:pPr lvl="0" indent="-381000">
              <a:buSzPts val="2400"/>
            </a:pPr>
            <a:r>
              <a:rPr lang="en-US" sz="2400" b="0" i="0" u="none" strike="noStrike" cap="none" dirty="0">
                <a:solidFill>
                  <a:schemeClr val="tx1"/>
                </a:solidFill>
                <a:latin typeface="Arial"/>
                <a:ea typeface="Arial"/>
                <a:cs typeface="Arial"/>
                <a:sym typeface="Arial"/>
              </a:rPr>
              <a:t>Intel CPU: </a:t>
            </a:r>
            <a:r>
              <a:rPr lang="en-US" sz="2400" dirty="0">
                <a:solidFill>
                  <a:schemeClr val="tx1"/>
                </a:solidFill>
              </a:rPr>
              <a:t>30+</a:t>
            </a:r>
            <a:r>
              <a:rPr lang="en-US" sz="2400" b="0" i="0" u="none" strike="noStrike" cap="none" dirty="0">
                <a:solidFill>
                  <a:schemeClr val="tx1"/>
                </a:solidFill>
                <a:latin typeface="Arial"/>
                <a:ea typeface="Arial"/>
                <a:cs typeface="Arial"/>
                <a:sym typeface="Arial"/>
              </a:rPr>
              <a:t> cores, 3 </a:t>
            </a:r>
            <a:r>
              <a:rPr lang="en-US" sz="2400" dirty="0">
                <a:solidFill>
                  <a:schemeClr val="tx1"/>
                </a:solidFill>
              </a:rPr>
              <a:t>levels of caches</a:t>
            </a:r>
            <a:r>
              <a:rPr lang="en-US" sz="2400" b="0" i="0" u="none" strike="noStrike" cap="none" dirty="0">
                <a:solidFill>
                  <a:schemeClr val="tx1"/>
                </a:solidFill>
                <a:latin typeface="Arial"/>
                <a:ea typeface="Arial"/>
                <a:cs typeface="Arial"/>
                <a:sym typeface="Arial"/>
              </a:rPr>
              <a:t>, </a:t>
            </a:r>
            <a:r>
              <a:rPr lang="en-US" sz="2400" b="0" i="0" u="none" strike="noStrike" cap="none" dirty="0">
                <a:solidFill>
                  <a:schemeClr val="tx1"/>
                </a:solidFill>
                <a:sym typeface="Arial"/>
              </a:rPr>
              <a:t>SIMD instructions</a:t>
            </a:r>
            <a:endParaRPr dirty="0">
              <a:solidFill>
                <a:schemeClr val="tx1"/>
              </a:solidFill>
            </a:endParaRPr>
          </a:p>
          <a:p>
            <a:pPr lvl="1" indent="-381000">
              <a:spcBef>
                <a:spcPts val="0"/>
              </a:spcBef>
              <a:buSzPts val="2400"/>
              <a:buFont typeface="Arial"/>
              <a:buChar char="●"/>
            </a:pPr>
            <a:r>
              <a:rPr lang="en-US" sz="2000" b="0" i="0" u="none" strike="noStrike" cap="none" dirty="0">
                <a:solidFill>
                  <a:schemeClr val="tx1"/>
                </a:solidFill>
                <a:latin typeface="Arial"/>
                <a:ea typeface="Arial"/>
                <a:cs typeface="Arial"/>
                <a:sym typeface="Arial"/>
              </a:rPr>
              <a:t>Also bought Altera that </a:t>
            </a:r>
            <a:r>
              <a:rPr lang="en-US" sz="2000" dirty="0">
                <a:solidFill>
                  <a:schemeClr val="tx1"/>
                </a:solidFill>
              </a:rPr>
              <a:t>supplies</a:t>
            </a:r>
            <a:r>
              <a:rPr lang="en-US" sz="2000" b="0" i="0" u="none" strike="noStrike" cap="none" dirty="0">
                <a:solidFill>
                  <a:schemeClr val="tx1"/>
                </a:solidFill>
                <a:latin typeface="Arial"/>
                <a:ea typeface="Arial"/>
                <a:cs typeface="Arial"/>
                <a:sym typeface="Arial"/>
              </a:rPr>
              <a:t> </a:t>
            </a:r>
            <a:r>
              <a:rPr lang="en-US" sz="2000" dirty="0">
                <a:solidFill>
                  <a:schemeClr val="tx1"/>
                </a:solidFill>
              </a:rPr>
              <a:t>Microsoft’s FPGAs</a:t>
            </a:r>
            <a:endParaRPr dirty="0">
              <a:solidFill>
                <a:schemeClr val="tx1"/>
              </a:solidFill>
            </a:endParaRPr>
          </a:p>
          <a:p>
            <a:pPr lvl="1" indent="-381000">
              <a:spcBef>
                <a:spcPts val="0"/>
              </a:spcBef>
              <a:buSzPts val="2400"/>
              <a:buFont typeface="Arial"/>
              <a:buChar char="●"/>
            </a:pPr>
            <a:r>
              <a:rPr lang="en-US" sz="2000" b="0" i="0" u="none" strike="noStrike" cap="none" dirty="0">
                <a:solidFill>
                  <a:schemeClr val="tx1"/>
                </a:solidFill>
                <a:latin typeface="Arial"/>
                <a:ea typeface="Arial"/>
                <a:cs typeface="Arial"/>
                <a:sym typeface="Arial"/>
              </a:rPr>
              <a:t>Also </a:t>
            </a:r>
            <a:r>
              <a:rPr lang="en-US" sz="2000" dirty="0">
                <a:solidFill>
                  <a:schemeClr val="tx1"/>
                </a:solidFill>
              </a:rPr>
              <a:t>bought </a:t>
            </a:r>
            <a:r>
              <a:rPr lang="en-US" sz="2000" b="0" i="0" u="none" strike="noStrike" cap="none" dirty="0" err="1">
                <a:solidFill>
                  <a:schemeClr val="tx1"/>
                </a:solidFill>
                <a:latin typeface="Arial"/>
                <a:ea typeface="Arial"/>
                <a:cs typeface="Arial"/>
                <a:sym typeface="Arial"/>
              </a:rPr>
              <a:t>Nervana</a:t>
            </a:r>
            <a:r>
              <a:rPr lang="en-US" sz="2000" b="0" i="0" u="none" strike="noStrike" cap="none" dirty="0">
                <a:solidFill>
                  <a:schemeClr val="tx1"/>
                </a:solidFill>
                <a:latin typeface="Arial"/>
                <a:ea typeface="Arial"/>
                <a:cs typeface="Arial"/>
                <a:sym typeface="Arial"/>
              </a:rPr>
              <a:t>, </a:t>
            </a:r>
            <a:r>
              <a:rPr lang="en-US" sz="2000" b="0" i="0" u="none" strike="noStrike" cap="none" dirty="0" err="1">
                <a:solidFill>
                  <a:schemeClr val="tx1"/>
                </a:solidFill>
                <a:latin typeface="Arial"/>
                <a:ea typeface="Arial"/>
                <a:cs typeface="Arial"/>
                <a:sym typeface="Arial"/>
              </a:rPr>
              <a:t>Movidius</a:t>
            </a:r>
            <a:r>
              <a:rPr lang="en-US" sz="2000" b="0" i="0" u="none" strike="noStrike" cap="none" dirty="0">
                <a:solidFill>
                  <a:schemeClr val="tx1"/>
                </a:solidFill>
                <a:latin typeface="Arial"/>
                <a:ea typeface="Arial"/>
                <a:cs typeface="Arial"/>
                <a:sym typeface="Arial"/>
              </a:rPr>
              <a:t>, </a:t>
            </a:r>
            <a:r>
              <a:rPr lang="en-US" sz="2000" b="0" i="0" u="none" strike="noStrike" cap="none" dirty="0" err="1">
                <a:solidFill>
                  <a:schemeClr val="tx1"/>
                </a:solidFill>
                <a:latin typeface="Arial"/>
                <a:ea typeface="Arial"/>
                <a:cs typeface="Arial"/>
                <a:sym typeface="Arial"/>
              </a:rPr>
              <a:t>MobilEye</a:t>
            </a:r>
            <a:r>
              <a:rPr lang="en-US" sz="2000" b="0" i="0" u="none" strike="noStrike" cap="none" dirty="0">
                <a:solidFill>
                  <a:schemeClr val="tx1"/>
                </a:solidFill>
                <a:latin typeface="Arial"/>
                <a:ea typeface="Arial"/>
                <a:cs typeface="Arial"/>
                <a:sym typeface="Arial"/>
              </a:rPr>
              <a:t> to offer custom chip DSA</a:t>
            </a:r>
          </a:p>
          <a:p>
            <a:pPr indent="-381000">
              <a:buSzPts val="2400"/>
            </a:pPr>
            <a:r>
              <a:rPr lang="en-US" sz="2800" b="0" i="0" u="none" strike="noStrike" cap="none" dirty="0">
                <a:solidFill>
                  <a:schemeClr val="tx1"/>
                </a:solidFill>
                <a:latin typeface="Arial"/>
                <a:ea typeface="Arial"/>
                <a:cs typeface="Arial"/>
                <a:sym typeface="Arial"/>
              </a:rPr>
              <a:t>&gt; 100 startups with their own architecture bets</a:t>
            </a:r>
            <a:endParaRPr sz="2800" b="0" i="0" u="none" strike="noStrike" cap="none" dirty="0">
              <a:solidFill>
                <a:schemeClr val="tx1"/>
              </a:solidFill>
              <a:latin typeface="Arial"/>
              <a:ea typeface="Arial"/>
              <a:cs typeface="Arial"/>
              <a:sym typeface="Arial"/>
            </a:endParaRPr>
          </a:p>
        </p:txBody>
      </p:sp>
    </p:spTree>
    <p:extLst>
      <p:ext uri="{BB962C8B-B14F-4D97-AF65-F5344CB8AC3E}">
        <p14:creationId xmlns:p14="http://schemas.microsoft.com/office/powerpoint/2010/main" val="36014468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64D9C8-8633-A040-B178-C84374128FFB}"/>
              </a:ext>
            </a:extLst>
          </p:cNvPr>
          <p:cNvSpPr>
            <a:spLocks noGrp="1"/>
          </p:cNvSpPr>
          <p:nvPr>
            <p:ph type="title"/>
          </p:nvPr>
        </p:nvSpPr>
        <p:spPr/>
        <p:txBody>
          <a:bodyPr/>
          <a:lstStyle/>
          <a:p>
            <a:r>
              <a:rPr lang="en-US" b="1" dirty="0">
                <a:solidFill>
                  <a:srgbClr val="244AFC"/>
                </a:solidFill>
              </a:rPr>
              <a:t>Fallacies and Pitfalls affecting Systems for ML</a:t>
            </a:r>
          </a:p>
        </p:txBody>
      </p:sp>
      <p:sp>
        <p:nvSpPr>
          <p:cNvPr id="3" name="Text Placeholder 2">
            <a:extLst>
              <a:ext uri="{FF2B5EF4-FFF2-40B4-BE49-F238E27FC236}">
                <a16:creationId xmlns:a16="http://schemas.microsoft.com/office/drawing/2014/main" id="{30D12FCF-16BB-3A42-8F53-BDA80989E739}"/>
              </a:ext>
            </a:extLst>
          </p:cNvPr>
          <p:cNvSpPr>
            <a:spLocks noGrp="1"/>
          </p:cNvSpPr>
          <p:nvPr>
            <p:ph type="body" idx="1"/>
          </p:nvPr>
        </p:nvSpPr>
        <p:spPr/>
        <p:txBody>
          <a:bodyPr/>
          <a:lstStyle/>
          <a:p>
            <a:r>
              <a:rPr lang="en-US" dirty="0"/>
              <a:t>Commonly held misbelief or misconceptions that you might encounter</a:t>
            </a:r>
          </a:p>
          <a:p>
            <a:r>
              <a:rPr lang="en-US" dirty="0"/>
              <a:t>Fallacy: Misbelief widely held</a:t>
            </a:r>
          </a:p>
          <a:p>
            <a:r>
              <a:rPr lang="en-US" dirty="0"/>
              <a:t>Pitfall: Easily made mistake</a:t>
            </a:r>
            <a:br>
              <a:rPr lang="en-US" dirty="0"/>
            </a:br>
            <a:r>
              <a:rPr lang="en-US" dirty="0"/>
              <a:t>(Often generalizations of principles that are true in a limited context)</a:t>
            </a:r>
          </a:p>
        </p:txBody>
      </p:sp>
      <p:sp>
        <p:nvSpPr>
          <p:cNvPr id="4" name="Slide Number Placeholder 3">
            <a:extLst>
              <a:ext uri="{FF2B5EF4-FFF2-40B4-BE49-F238E27FC236}">
                <a16:creationId xmlns:a16="http://schemas.microsoft.com/office/drawing/2014/main" id="{AA00AF17-7FAA-944E-95C5-C70879432E2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smtClean="0"/>
              <a:t>2</a:t>
            </a:fld>
            <a:endParaRPr lang="en-US"/>
          </a:p>
        </p:txBody>
      </p:sp>
    </p:spTree>
    <p:extLst>
      <p:ext uri="{BB962C8B-B14F-4D97-AF65-F5344CB8AC3E}">
        <p14:creationId xmlns:p14="http://schemas.microsoft.com/office/powerpoint/2010/main" val="47984138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491"/>
        <p:cNvGrpSpPr/>
        <p:nvPr/>
      </p:nvGrpSpPr>
      <p:grpSpPr>
        <a:xfrm>
          <a:off x="0" y="0"/>
          <a:ext cx="0" cy="0"/>
          <a:chOff x="0" y="0"/>
          <a:chExt cx="0" cy="0"/>
        </a:xfrm>
      </p:grpSpPr>
      <p:sp>
        <p:nvSpPr>
          <p:cNvPr id="1492" name="Google Shape;1492;p184"/>
          <p:cNvSpPr txBox="1">
            <a:spLocks noGrp="1"/>
          </p:cNvSpPr>
          <p:nvPr>
            <p:ph type="title"/>
          </p:nvPr>
        </p:nvSpPr>
        <p:spPr>
          <a:xfrm>
            <a:off x="180900" y="446900"/>
            <a:ext cx="8782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493" name="Google Shape;1493;p184"/>
          <p:cNvSpPr txBox="1">
            <a:spLocks noGrp="1"/>
          </p:cNvSpPr>
          <p:nvPr>
            <p:ph type="body" idx="1"/>
          </p:nvPr>
        </p:nvSpPr>
        <p:spPr>
          <a:xfrm>
            <a:off x="180899" y="1143700"/>
            <a:ext cx="4292777" cy="34164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1600"/>
              </a:spcAft>
              <a:buNone/>
            </a:pPr>
            <a:r>
              <a:rPr lang="en" sz="2800" dirty="0">
                <a:solidFill>
                  <a:schemeClr val="tx1"/>
                </a:solidFill>
              </a:rPr>
              <a:t>John Hennessy and David Patterson, </a:t>
            </a:r>
            <a:br>
              <a:rPr lang="en" sz="2800" dirty="0">
                <a:solidFill>
                  <a:schemeClr val="tx1"/>
                </a:solidFill>
              </a:rPr>
            </a:br>
            <a:r>
              <a:rPr lang="en" sz="2800" dirty="0">
                <a:solidFill>
                  <a:schemeClr val="tx1"/>
                </a:solidFill>
              </a:rPr>
              <a:t>“A New Golden Age for Computer Architecture,” </a:t>
            </a:r>
            <a:br>
              <a:rPr lang="en" sz="2800" dirty="0">
                <a:solidFill>
                  <a:schemeClr val="tx1"/>
                </a:solidFill>
              </a:rPr>
            </a:br>
            <a:r>
              <a:rPr lang="en" sz="2800" i="1" dirty="0">
                <a:solidFill>
                  <a:schemeClr val="tx1"/>
                </a:solidFill>
              </a:rPr>
              <a:t>Communications of the ACM, </a:t>
            </a:r>
            <a:r>
              <a:rPr lang="en" sz="2800" dirty="0">
                <a:solidFill>
                  <a:schemeClr val="tx1"/>
                </a:solidFill>
              </a:rPr>
              <a:t>February 2019</a:t>
            </a:r>
            <a:endParaRPr sz="2800" i="1" dirty="0">
              <a:solidFill>
                <a:schemeClr val="tx1"/>
              </a:solidFill>
            </a:endParaRPr>
          </a:p>
        </p:txBody>
      </p:sp>
      <p:sp>
        <p:nvSpPr>
          <p:cNvPr id="1494" name="Google Shape;1494;p184"/>
          <p:cNvSpPr txBox="1">
            <a:spLocks noGrp="1"/>
          </p:cNvSpPr>
          <p:nvPr>
            <p:ph type="sldNum" idx="12"/>
          </p:nvPr>
        </p:nvSpPr>
        <p:spPr>
          <a:xfrm>
            <a:off x="8453375" y="4796300"/>
            <a:ext cx="548700" cy="276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rgbClr val="000000"/>
              </a:buClr>
              <a:buSzPts val="1100"/>
              <a:buFont typeface="Arial"/>
              <a:buNone/>
            </a:pPr>
            <a:fld id="{00000000-1234-1234-1234-123412341234}" type="slidenum">
              <a:rPr lang="en"/>
              <a:t>20</a:t>
            </a:fld>
            <a:endParaRPr/>
          </a:p>
        </p:txBody>
      </p:sp>
      <p:pic>
        <p:nvPicPr>
          <p:cNvPr id="1495" name="Google Shape;1495;p184"/>
          <p:cNvPicPr preferRelativeResize="0"/>
          <p:nvPr/>
        </p:nvPicPr>
        <p:blipFill>
          <a:blip r:embed="rId3">
            <a:alphaModFix/>
          </a:blip>
          <a:stretch>
            <a:fillRect/>
          </a:stretch>
        </p:blipFill>
        <p:spPr>
          <a:xfrm>
            <a:off x="5250427" y="-62576"/>
            <a:ext cx="3893574" cy="5206076"/>
          </a:xfrm>
          <a:prstGeom prst="rect">
            <a:avLst/>
          </a:prstGeom>
          <a:noFill/>
          <a:ln>
            <a:noFill/>
          </a:ln>
        </p:spPr>
      </p:pic>
    </p:spTree>
    <p:extLst>
      <p:ext uri="{BB962C8B-B14F-4D97-AF65-F5344CB8AC3E}">
        <p14:creationId xmlns:p14="http://schemas.microsoft.com/office/powerpoint/2010/main" val="5464053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pic>
        <p:nvPicPr>
          <p:cNvPr id="98" name="Google Shape;98;p21"/>
          <p:cNvPicPr preferRelativeResize="0"/>
          <p:nvPr/>
        </p:nvPicPr>
        <p:blipFill rotWithShape="1">
          <a:blip r:embed="rId3">
            <a:alphaModFix/>
          </a:blip>
          <a:srcRect/>
          <a:stretch/>
        </p:blipFill>
        <p:spPr>
          <a:xfrm>
            <a:off x="0" y="584153"/>
            <a:ext cx="8691327" cy="4066944"/>
          </a:xfrm>
          <a:prstGeom prst="rect">
            <a:avLst/>
          </a:prstGeom>
          <a:noFill/>
          <a:ln>
            <a:noFill/>
          </a:ln>
        </p:spPr>
      </p:pic>
      <p:sp>
        <p:nvSpPr>
          <p:cNvPr id="99" name="Google Shape;99;p21"/>
          <p:cNvSpPr txBox="1">
            <a:spLocks noGrp="1"/>
          </p:cNvSpPr>
          <p:nvPr>
            <p:ph type="title"/>
          </p:nvPr>
        </p:nvSpPr>
        <p:spPr>
          <a:xfrm>
            <a:off x="552225" y="0"/>
            <a:ext cx="8267400" cy="685800"/>
          </a:xfrm>
          <a:prstGeom prst="rect">
            <a:avLst/>
          </a:prstGeom>
          <a:no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FF"/>
              </a:buClr>
              <a:buSzPts val="2400"/>
              <a:buFont typeface="Arial"/>
              <a:buNone/>
            </a:pPr>
            <a:r>
              <a:rPr lang="en-US" sz="3000" b="1" i="0" u="none" strike="noStrike" cap="none" dirty="0">
                <a:solidFill>
                  <a:srgbClr val="0000FF"/>
                </a:solidFill>
                <a:latin typeface="Arial"/>
                <a:ea typeface="Arial"/>
                <a:cs typeface="Arial"/>
                <a:sym typeface="Arial"/>
              </a:rPr>
              <a:t>Fallacy #1: Moore’s Law isn’t dead!</a:t>
            </a:r>
            <a:endParaRPr sz="3000" b="1" i="0" u="none" strike="noStrike" cap="none" dirty="0">
              <a:solidFill>
                <a:srgbClr val="0000FF"/>
              </a:solidFill>
              <a:latin typeface="Arial"/>
              <a:ea typeface="Arial"/>
              <a:cs typeface="Arial"/>
              <a:sym typeface="Arial"/>
            </a:endParaRPr>
          </a:p>
        </p:txBody>
      </p:sp>
      <p:sp>
        <p:nvSpPr>
          <p:cNvPr id="100" name="Google Shape;100;p21"/>
          <p:cNvSpPr txBox="1">
            <a:spLocks noGrp="1"/>
          </p:cNvSpPr>
          <p:nvPr>
            <p:ph type="sldNum" idx="12"/>
          </p:nvPr>
        </p:nvSpPr>
        <p:spPr>
          <a:xfrm>
            <a:off x="7010401" y="4964906"/>
            <a:ext cx="2133600" cy="178500"/>
          </a:xfrm>
          <a:prstGeom prst="rect">
            <a:avLst/>
          </a:prstGeom>
          <a:noFill/>
          <a:ln>
            <a:noFill/>
          </a:ln>
        </p:spPr>
        <p:txBody>
          <a:bodyPr spcFirstLastPara="1" wrap="square" lIns="68575" tIns="34275" rIns="68575" bIns="34275" anchor="b" anchorCtr="0">
            <a:noAutofit/>
          </a:bodyPr>
          <a:lstStyle/>
          <a:p>
            <a:pPr marL="0" marR="0" lvl="0" indent="0" algn="r" rtl="0">
              <a:lnSpc>
                <a:spcPct val="100000"/>
              </a:lnSpc>
              <a:spcBef>
                <a:spcPts val="0"/>
              </a:spcBef>
              <a:spcAft>
                <a:spcPts val="0"/>
              </a:spcAft>
              <a:buClr>
                <a:schemeClr val="dk1"/>
              </a:buClr>
              <a:buSzPts val="400"/>
              <a:buFont typeface="Arial Black"/>
              <a:buNone/>
            </a:pPr>
            <a:fld id="{00000000-1234-1234-1234-123412341234}" type="slidenum">
              <a:rPr lang="en-US" sz="1500" b="0" i="0" u="none" strike="noStrike" cap="none">
                <a:solidFill>
                  <a:schemeClr val="dk1"/>
                </a:solidFill>
                <a:latin typeface="Arial Black"/>
                <a:ea typeface="Arial Black"/>
                <a:cs typeface="Arial Black"/>
                <a:sym typeface="Arial Black"/>
              </a:rPr>
              <a:t>3</a:t>
            </a:fld>
            <a:endParaRPr sz="1500" b="0" i="0" u="none" strike="noStrike" cap="none">
              <a:solidFill>
                <a:schemeClr val="dk1"/>
              </a:solidFill>
              <a:latin typeface="Arial Black"/>
              <a:ea typeface="Arial Black"/>
              <a:cs typeface="Arial Black"/>
              <a:sym typeface="Arial Black"/>
            </a:endParaRPr>
          </a:p>
        </p:txBody>
      </p:sp>
      <p:sp>
        <p:nvSpPr>
          <p:cNvPr id="102" name="Google Shape;102;p21"/>
          <p:cNvSpPr txBox="1"/>
          <p:nvPr/>
        </p:nvSpPr>
        <p:spPr>
          <a:xfrm>
            <a:off x="1735875" y="4551500"/>
            <a:ext cx="6198600" cy="4593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222222"/>
                </a:solidFill>
                <a:highlight>
                  <a:srgbClr val="FFFFFF"/>
                </a:highlight>
                <a:latin typeface="Arial"/>
                <a:ea typeface="Arial"/>
                <a:cs typeface="Arial"/>
                <a:sym typeface="Arial"/>
              </a:rPr>
              <a:t>Moore, Gordon E. "No exponential is forever: but ‘Forever’ can be delayed!" </a:t>
            </a:r>
            <a:r>
              <a:rPr lang="en-US" sz="1400" b="0" i="1" u="none" strike="noStrike" cap="none">
                <a:solidFill>
                  <a:srgbClr val="222222"/>
                </a:solidFill>
                <a:highlight>
                  <a:srgbClr val="FFFFFF"/>
                </a:highlight>
                <a:latin typeface="Arial"/>
                <a:ea typeface="Arial"/>
                <a:cs typeface="Arial"/>
                <a:sym typeface="Arial"/>
              </a:rPr>
              <a:t>Solid-State Circuits Conference, 2003. </a:t>
            </a:r>
            <a:endParaRPr sz="1400" b="0" i="0" u="none" strike="noStrike" cap="none">
              <a:solidFill>
                <a:srgbClr val="000000"/>
              </a:solidFill>
              <a:latin typeface="Arial"/>
              <a:ea typeface="Arial"/>
              <a:cs typeface="Arial"/>
              <a:sym typeface="Arial"/>
            </a:endParaRPr>
          </a:p>
        </p:txBody>
      </p:sp>
      <p:cxnSp>
        <p:nvCxnSpPr>
          <p:cNvPr id="103" name="Google Shape;103;p21"/>
          <p:cNvCxnSpPr/>
          <p:nvPr/>
        </p:nvCxnSpPr>
        <p:spPr>
          <a:xfrm>
            <a:off x="8304650" y="984525"/>
            <a:ext cx="0" cy="519300"/>
          </a:xfrm>
          <a:prstGeom prst="straightConnector1">
            <a:avLst/>
          </a:prstGeom>
          <a:noFill/>
          <a:ln w="19050" cap="flat" cmpd="sng">
            <a:solidFill>
              <a:srgbClr val="9900FF"/>
            </a:solidFill>
            <a:prstDash val="solid"/>
            <a:round/>
            <a:headEnd type="triangle" w="med" len="med"/>
            <a:tailEnd type="triangle" w="med" len="med"/>
          </a:ln>
        </p:spPr>
      </p:cxnSp>
      <p:sp>
        <p:nvSpPr>
          <p:cNvPr id="104" name="Google Shape;104;p21"/>
          <p:cNvSpPr txBox="1"/>
          <p:nvPr/>
        </p:nvSpPr>
        <p:spPr>
          <a:xfrm>
            <a:off x="7695722" y="1216172"/>
            <a:ext cx="567300" cy="291600"/>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400"/>
              <a:buFont typeface="Arial"/>
              <a:buNone/>
            </a:pPr>
            <a:r>
              <a:rPr lang="en-US" sz="1400" b="1" i="0" u="none" strike="noStrike" cap="none" dirty="0">
                <a:solidFill>
                  <a:srgbClr val="9900FF"/>
                </a:solidFill>
                <a:latin typeface="Arial"/>
                <a:ea typeface="Arial"/>
                <a:cs typeface="Arial"/>
                <a:sym typeface="Arial"/>
              </a:rPr>
              <a:t>15X</a:t>
            </a:r>
            <a:endParaRPr sz="1400" b="1" i="0" u="none" strike="noStrike" cap="none" dirty="0">
              <a:solidFill>
                <a:srgbClr val="9900FF"/>
              </a:solidFill>
              <a:latin typeface="Arial"/>
              <a:ea typeface="Arial"/>
              <a:cs typeface="Arial"/>
              <a:sym typeface="Arial"/>
            </a:endParaRPr>
          </a:p>
        </p:txBody>
      </p:sp>
    </p:spTree>
    <p:extLst>
      <p:ext uri="{BB962C8B-B14F-4D97-AF65-F5344CB8AC3E}">
        <p14:creationId xmlns:p14="http://schemas.microsoft.com/office/powerpoint/2010/main" val="3656848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4"/>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pic>
        <p:nvPicPr>
          <p:cNvPr id="390" name="Google Shape;390;p40"/>
          <p:cNvPicPr preferRelativeResize="0"/>
          <p:nvPr/>
        </p:nvPicPr>
        <p:blipFill rotWithShape="1">
          <a:blip r:embed="rId3">
            <a:alphaModFix/>
          </a:blip>
          <a:srcRect/>
          <a:stretch/>
        </p:blipFill>
        <p:spPr>
          <a:xfrm>
            <a:off x="744376" y="806975"/>
            <a:ext cx="6968700" cy="4307700"/>
          </a:xfrm>
          <a:prstGeom prst="rect">
            <a:avLst/>
          </a:prstGeom>
          <a:noFill/>
          <a:ln>
            <a:noFill/>
          </a:ln>
        </p:spPr>
      </p:pic>
      <p:sp>
        <p:nvSpPr>
          <p:cNvPr id="391" name="Google Shape;391;p40"/>
          <p:cNvSpPr/>
          <p:nvPr/>
        </p:nvSpPr>
        <p:spPr>
          <a:xfrm>
            <a:off x="1862950" y="1594375"/>
            <a:ext cx="6202800" cy="3391500"/>
          </a:xfrm>
          <a:prstGeom prst="diagStripe">
            <a:avLst>
              <a:gd name="adj" fmla="val 73333"/>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392" name="Google Shape;392;p40"/>
          <p:cNvSpPr txBox="1">
            <a:spLocks noGrp="1"/>
          </p:cNvSpPr>
          <p:nvPr>
            <p:ph type="title"/>
          </p:nvPr>
        </p:nvSpPr>
        <p:spPr>
          <a:xfrm>
            <a:off x="631100" y="0"/>
            <a:ext cx="7750800" cy="685800"/>
          </a:xfrm>
          <a:prstGeom prst="rect">
            <a:avLst/>
          </a:prstGeom>
          <a:noFill/>
          <a:ln>
            <a:noFill/>
          </a:ln>
        </p:spPr>
        <p:txBody>
          <a:bodyPr spcFirstLastPara="1" wrap="square" lIns="91425" tIns="91425" rIns="91425" bIns="91425" anchor="ctr" anchorCtr="0">
            <a:noAutofit/>
          </a:bodyPr>
          <a:lstStyle/>
          <a:p>
            <a:pPr lvl="0"/>
            <a:r>
              <a:rPr lang="en-US" sz="3000" dirty="0"/>
              <a:t>Fallacy  #1: Moore’s Law isn’t dead!</a:t>
            </a:r>
            <a:endParaRPr sz="3000" dirty="0"/>
          </a:p>
        </p:txBody>
      </p:sp>
      <p:sp>
        <p:nvSpPr>
          <p:cNvPr id="393" name="Google Shape;393;p40"/>
          <p:cNvSpPr txBox="1">
            <a:spLocks noGrp="1"/>
          </p:cNvSpPr>
          <p:nvPr>
            <p:ph type="sldNum" idx="12"/>
          </p:nvPr>
        </p:nvSpPr>
        <p:spPr>
          <a:xfrm>
            <a:off x="7010401" y="4964906"/>
            <a:ext cx="2133600" cy="178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Clr>
                <a:schemeClr val="dk1"/>
              </a:buClr>
              <a:buSzPts val="400"/>
              <a:buFont typeface="Arial Black"/>
              <a:buNone/>
            </a:pPr>
            <a:fld id="{00000000-1234-1234-1234-123412341234}" type="slidenum">
              <a:rPr lang="en-US"/>
              <a:t>4</a:t>
            </a:fld>
            <a:endParaRPr/>
          </a:p>
        </p:txBody>
      </p:sp>
      <p:sp>
        <p:nvSpPr>
          <p:cNvPr id="394" name="Google Shape;394;p40"/>
          <p:cNvSpPr/>
          <p:nvPr/>
        </p:nvSpPr>
        <p:spPr>
          <a:xfrm>
            <a:off x="7075000" y="1736675"/>
            <a:ext cx="661200" cy="2955600"/>
          </a:xfrm>
          <a:prstGeom prst="rect">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395" name="Google Shape;395;p40"/>
          <p:cNvSpPr txBox="1"/>
          <p:nvPr/>
        </p:nvSpPr>
        <p:spPr>
          <a:xfrm>
            <a:off x="6971650" y="1730975"/>
            <a:ext cx="867900" cy="1130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lt1"/>
              </a:buClr>
              <a:buFont typeface="Arial"/>
              <a:buNone/>
            </a:pPr>
            <a:r>
              <a:rPr lang="en-US" sz="1400" b="1" i="0" u="none" strike="noStrike" cap="none">
                <a:solidFill>
                  <a:schemeClr val="lt1"/>
                </a:solidFill>
                <a:latin typeface="Arial"/>
                <a:ea typeface="Arial"/>
                <a:cs typeface="Arial"/>
                <a:sym typeface="Arial"/>
              </a:rPr>
              <a:t>End of </a:t>
            </a:r>
            <a:r>
              <a:rPr lang="en-US" b="1">
                <a:solidFill>
                  <a:schemeClr val="lt1"/>
                </a:solidFill>
              </a:rPr>
              <a:t>the Line?</a:t>
            </a:r>
            <a:endParaRPr/>
          </a:p>
          <a:p>
            <a:pPr marL="0" marR="0" lvl="0" indent="0" algn="ctr" rtl="0">
              <a:lnSpc>
                <a:spcPct val="100000"/>
              </a:lnSpc>
              <a:spcBef>
                <a:spcPts val="0"/>
              </a:spcBef>
              <a:spcAft>
                <a:spcPts val="0"/>
              </a:spcAft>
              <a:buClr>
                <a:schemeClr val="lt1"/>
              </a:buClr>
              <a:buFont typeface="Arial"/>
              <a:buNone/>
            </a:pPr>
            <a:r>
              <a:rPr lang="en-US" sz="1400" b="1" i="0" u="none" strike="noStrike" cap="none">
                <a:solidFill>
                  <a:schemeClr val="lt1"/>
                </a:solidFill>
                <a:latin typeface="Arial"/>
                <a:ea typeface="Arial"/>
                <a:cs typeface="Arial"/>
                <a:sym typeface="Arial"/>
              </a:rPr>
              <a:t>2X / </a:t>
            </a:r>
            <a:br>
              <a:rPr lang="en-US" sz="1400" b="1" i="0" u="none" strike="noStrike" cap="none">
                <a:solidFill>
                  <a:schemeClr val="lt1"/>
                </a:solidFill>
                <a:latin typeface="Arial"/>
                <a:ea typeface="Arial"/>
                <a:cs typeface="Arial"/>
                <a:sym typeface="Arial"/>
              </a:rPr>
            </a:br>
            <a:r>
              <a:rPr lang="en-US" sz="1400" b="1" i="0" u="none" strike="noStrike" cap="none">
                <a:solidFill>
                  <a:schemeClr val="lt1"/>
                </a:solidFill>
                <a:latin typeface="Arial"/>
                <a:ea typeface="Arial"/>
                <a:cs typeface="Arial"/>
                <a:sym typeface="Arial"/>
              </a:rPr>
              <a:t>20 yrs</a:t>
            </a:r>
            <a:endParaRPr/>
          </a:p>
          <a:p>
            <a:pPr marL="0" marR="0" lvl="0" indent="0" algn="ctr" rtl="0">
              <a:lnSpc>
                <a:spcPct val="100000"/>
              </a:lnSpc>
              <a:spcBef>
                <a:spcPts val="0"/>
              </a:spcBef>
              <a:spcAft>
                <a:spcPts val="0"/>
              </a:spcAft>
              <a:buClr>
                <a:schemeClr val="dk1"/>
              </a:buClr>
              <a:buFont typeface="Arial"/>
              <a:buNone/>
            </a:pPr>
            <a:r>
              <a:rPr lang="en-US" sz="1000" b="1" i="0" u="none" strike="noStrike" cap="none">
                <a:solidFill>
                  <a:schemeClr val="lt1"/>
                </a:solidFill>
                <a:latin typeface="Arial"/>
                <a:ea typeface="Arial"/>
                <a:cs typeface="Arial"/>
                <a:sym typeface="Arial"/>
              </a:rPr>
              <a:t>(3%/yr)</a:t>
            </a:r>
            <a:endParaRPr/>
          </a:p>
        </p:txBody>
      </p:sp>
      <p:cxnSp>
        <p:nvCxnSpPr>
          <p:cNvPr id="396" name="Google Shape;396;p40"/>
          <p:cNvCxnSpPr/>
          <p:nvPr/>
        </p:nvCxnSpPr>
        <p:spPr>
          <a:xfrm>
            <a:off x="5425500" y="4692425"/>
            <a:ext cx="1678200" cy="1200"/>
          </a:xfrm>
          <a:prstGeom prst="straightConnector1">
            <a:avLst/>
          </a:prstGeom>
          <a:noFill/>
          <a:ln w="9525" cap="flat" cmpd="sng">
            <a:solidFill>
              <a:schemeClr val="dk2"/>
            </a:solidFill>
            <a:prstDash val="solid"/>
            <a:round/>
            <a:headEnd type="none" w="sm" len="sm"/>
            <a:tailEnd type="none" w="sm" len="sm"/>
          </a:ln>
        </p:spPr>
      </p:cxnSp>
      <p:grpSp>
        <p:nvGrpSpPr>
          <p:cNvPr id="397" name="Google Shape;397;p40"/>
          <p:cNvGrpSpPr/>
          <p:nvPr/>
        </p:nvGrpSpPr>
        <p:grpSpPr>
          <a:xfrm>
            <a:off x="2494200" y="2296925"/>
            <a:ext cx="2931300" cy="2395500"/>
            <a:chOff x="2494200" y="2296925"/>
            <a:chExt cx="2931300" cy="2395500"/>
          </a:xfrm>
        </p:grpSpPr>
        <p:sp>
          <p:nvSpPr>
            <p:cNvPr id="398" name="Google Shape;398;p40"/>
            <p:cNvSpPr/>
            <p:nvPr/>
          </p:nvSpPr>
          <p:spPr>
            <a:xfrm flipH="1">
              <a:off x="2494200" y="2296925"/>
              <a:ext cx="2931300" cy="2395500"/>
            </a:xfrm>
            <a:prstGeom prst="rtTriangle">
              <a:avLst/>
            </a:prstGeom>
            <a:solidFill>
              <a:srgbClr val="00FF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399" name="Google Shape;399;p40"/>
            <p:cNvSpPr txBox="1"/>
            <p:nvPr/>
          </p:nvSpPr>
          <p:spPr>
            <a:xfrm>
              <a:off x="3968600" y="3541325"/>
              <a:ext cx="1103400" cy="778800"/>
            </a:xfrm>
            <a:prstGeom prst="rect">
              <a:avLst/>
            </a:prstGeom>
            <a:solidFill>
              <a:srgbClr val="00FF00"/>
            </a:solid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lt1"/>
                </a:buClr>
                <a:buFont typeface="Arial"/>
                <a:buNone/>
              </a:pPr>
              <a:r>
                <a:rPr lang="en-US" sz="1400" b="1" i="0" u="none" strike="noStrike" cap="none">
                  <a:solidFill>
                    <a:schemeClr val="lt1"/>
                  </a:solidFill>
                  <a:latin typeface="Arial"/>
                  <a:ea typeface="Arial"/>
                  <a:cs typeface="Arial"/>
                  <a:sym typeface="Arial"/>
                </a:rPr>
                <a:t>RISC</a:t>
              </a:r>
              <a:endParaRPr/>
            </a:p>
            <a:p>
              <a:pPr marL="0" marR="0" lvl="0" indent="0" algn="ctr" rtl="0">
                <a:lnSpc>
                  <a:spcPct val="100000"/>
                </a:lnSpc>
                <a:spcBef>
                  <a:spcPts val="0"/>
                </a:spcBef>
                <a:spcAft>
                  <a:spcPts val="0"/>
                </a:spcAft>
                <a:buClr>
                  <a:schemeClr val="lt1"/>
                </a:buClr>
                <a:buFont typeface="Arial"/>
                <a:buNone/>
              </a:pPr>
              <a:r>
                <a:rPr lang="en-US" sz="1400" b="1" i="0" u="none" strike="noStrike" cap="none">
                  <a:solidFill>
                    <a:schemeClr val="lt1"/>
                  </a:solidFill>
                  <a:latin typeface="Arial"/>
                  <a:ea typeface="Arial"/>
                  <a:cs typeface="Arial"/>
                  <a:sym typeface="Arial"/>
                </a:rPr>
                <a:t>2X / 1.5 yrs</a:t>
              </a:r>
              <a:endParaRPr/>
            </a:p>
            <a:p>
              <a:pPr marL="0" marR="0" lvl="0" indent="0" algn="ctr" rtl="0">
                <a:lnSpc>
                  <a:spcPct val="100000"/>
                </a:lnSpc>
                <a:spcBef>
                  <a:spcPts val="0"/>
                </a:spcBef>
                <a:spcAft>
                  <a:spcPts val="0"/>
                </a:spcAft>
                <a:buClr>
                  <a:schemeClr val="dk1"/>
                </a:buClr>
                <a:buFont typeface="Arial"/>
                <a:buNone/>
              </a:pPr>
              <a:r>
                <a:rPr lang="en-US" sz="1000" b="1" i="0" u="none" strike="noStrike" cap="none">
                  <a:solidFill>
                    <a:schemeClr val="lt1"/>
                  </a:solidFill>
                  <a:latin typeface="Arial"/>
                  <a:ea typeface="Arial"/>
                  <a:cs typeface="Arial"/>
                  <a:sym typeface="Arial"/>
                </a:rPr>
                <a:t>(52%/yr)</a:t>
              </a:r>
              <a:endParaRPr/>
            </a:p>
          </p:txBody>
        </p:sp>
      </p:grpSp>
      <p:grpSp>
        <p:nvGrpSpPr>
          <p:cNvPr id="400" name="Google Shape;400;p40"/>
          <p:cNvGrpSpPr/>
          <p:nvPr/>
        </p:nvGrpSpPr>
        <p:grpSpPr>
          <a:xfrm>
            <a:off x="1931200" y="3673776"/>
            <a:ext cx="1193400" cy="1018750"/>
            <a:chOff x="1931200" y="3673775"/>
            <a:chExt cx="1193400" cy="1018750"/>
          </a:xfrm>
        </p:grpSpPr>
        <p:sp>
          <p:nvSpPr>
            <p:cNvPr id="401" name="Google Shape;401;p40"/>
            <p:cNvSpPr txBox="1"/>
            <p:nvPr/>
          </p:nvSpPr>
          <p:spPr>
            <a:xfrm>
              <a:off x="1931200" y="3673775"/>
              <a:ext cx="1193400" cy="386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Font typeface="Arial"/>
                <a:buNone/>
              </a:pPr>
              <a:r>
                <a:rPr lang="en-US" sz="1400" b="1" i="0" u="none" strike="noStrike" cap="none">
                  <a:solidFill>
                    <a:srgbClr val="000000"/>
                  </a:solidFill>
                  <a:latin typeface="Arial"/>
                  <a:ea typeface="Arial"/>
                  <a:cs typeface="Arial"/>
                  <a:sym typeface="Arial"/>
                </a:rPr>
                <a:t>CISC</a:t>
              </a:r>
              <a:endParaRPr/>
            </a:p>
            <a:p>
              <a:pPr marL="0" marR="0" lvl="0" indent="0" algn="ctr" rtl="0">
                <a:lnSpc>
                  <a:spcPct val="100000"/>
                </a:lnSpc>
                <a:spcBef>
                  <a:spcPts val="0"/>
                </a:spcBef>
                <a:spcAft>
                  <a:spcPts val="0"/>
                </a:spcAft>
                <a:buClr>
                  <a:srgbClr val="000000"/>
                </a:buClr>
                <a:buFont typeface="Arial"/>
                <a:buNone/>
              </a:pPr>
              <a:r>
                <a:rPr lang="en-US" sz="1400" b="1" i="0" u="none" strike="noStrike" cap="none">
                  <a:solidFill>
                    <a:srgbClr val="000000"/>
                  </a:solidFill>
                  <a:latin typeface="Arial"/>
                  <a:ea typeface="Arial"/>
                  <a:cs typeface="Arial"/>
                  <a:sym typeface="Arial"/>
                </a:rPr>
                <a:t>2X / 3.5 yrs</a:t>
              </a:r>
              <a:endParaRPr/>
            </a:p>
            <a:p>
              <a:pPr marL="0" marR="0" lvl="0" indent="0" algn="ctr" rtl="0">
                <a:lnSpc>
                  <a:spcPct val="100000"/>
                </a:lnSpc>
                <a:spcBef>
                  <a:spcPts val="0"/>
                </a:spcBef>
                <a:spcAft>
                  <a:spcPts val="0"/>
                </a:spcAft>
                <a:buClr>
                  <a:srgbClr val="000000"/>
                </a:buClr>
                <a:buFont typeface="Arial"/>
                <a:buNone/>
              </a:pPr>
              <a:r>
                <a:rPr lang="en-US" sz="1000" b="1" i="0" u="none" strike="noStrike" cap="none">
                  <a:solidFill>
                    <a:srgbClr val="000000"/>
                  </a:solidFill>
                  <a:latin typeface="Arial"/>
                  <a:ea typeface="Arial"/>
                  <a:cs typeface="Arial"/>
                  <a:sym typeface="Arial"/>
                </a:rPr>
                <a:t>(22%/yr)</a:t>
              </a:r>
              <a:endParaRPr/>
            </a:p>
          </p:txBody>
        </p:sp>
        <p:sp>
          <p:nvSpPr>
            <p:cNvPr id="402" name="Google Shape;402;p40"/>
            <p:cNvSpPr/>
            <p:nvPr/>
          </p:nvSpPr>
          <p:spPr>
            <a:xfrm flipH="1">
              <a:off x="1948527" y="4239525"/>
              <a:ext cx="1103400" cy="453000"/>
            </a:xfrm>
            <a:prstGeom prst="rtTriangle">
              <a:avLst/>
            </a:prstGeom>
            <a:solidFill>
              <a:srgbClr val="FF99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grpSp>
      <p:grpSp>
        <p:nvGrpSpPr>
          <p:cNvPr id="403" name="Google Shape;403;p40"/>
          <p:cNvGrpSpPr/>
          <p:nvPr/>
        </p:nvGrpSpPr>
        <p:grpSpPr>
          <a:xfrm>
            <a:off x="5422701" y="1872590"/>
            <a:ext cx="1081970" cy="2819423"/>
            <a:chOff x="5422844" y="1849605"/>
            <a:chExt cx="1124008" cy="2842447"/>
          </a:xfrm>
        </p:grpSpPr>
        <p:grpSp>
          <p:nvGrpSpPr>
            <p:cNvPr id="404" name="Google Shape;404;p40"/>
            <p:cNvGrpSpPr/>
            <p:nvPr/>
          </p:nvGrpSpPr>
          <p:grpSpPr>
            <a:xfrm>
              <a:off x="5422844" y="1849767"/>
              <a:ext cx="1123956" cy="2842285"/>
              <a:chOff x="5422844" y="1849767"/>
              <a:chExt cx="1123956" cy="2842285"/>
            </a:xfrm>
          </p:grpSpPr>
          <p:grpSp>
            <p:nvGrpSpPr>
              <p:cNvPr id="405" name="Google Shape;405;p40"/>
              <p:cNvGrpSpPr/>
              <p:nvPr/>
            </p:nvGrpSpPr>
            <p:grpSpPr>
              <a:xfrm>
                <a:off x="5422844" y="1849767"/>
                <a:ext cx="1123956" cy="2842285"/>
                <a:chOff x="5422844" y="1849767"/>
                <a:chExt cx="1123956" cy="2842285"/>
              </a:xfrm>
            </p:grpSpPr>
            <p:sp>
              <p:nvSpPr>
                <p:cNvPr id="406" name="Google Shape;406;p40"/>
                <p:cNvSpPr/>
                <p:nvPr/>
              </p:nvSpPr>
              <p:spPr>
                <a:xfrm>
                  <a:off x="5422844" y="2277052"/>
                  <a:ext cx="1111800" cy="2415000"/>
                </a:xfrm>
                <a:prstGeom prst="rect">
                  <a:avLst/>
                </a:prstGeom>
                <a:solidFill>
                  <a:srgbClr val="FF99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407" name="Google Shape;407;p40"/>
                <p:cNvSpPr/>
                <p:nvPr/>
              </p:nvSpPr>
              <p:spPr>
                <a:xfrm flipH="1">
                  <a:off x="5443400" y="1849767"/>
                  <a:ext cx="1103400" cy="427800"/>
                </a:xfrm>
                <a:prstGeom prst="rtTriangle">
                  <a:avLst/>
                </a:prstGeom>
                <a:solidFill>
                  <a:srgbClr val="FF99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grpSp>
          <p:sp>
            <p:nvSpPr>
              <p:cNvPr id="408" name="Google Shape;408;p40"/>
              <p:cNvSpPr txBox="1"/>
              <p:nvPr/>
            </p:nvSpPr>
            <p:spPr>
              <a:xfrm>
                <a:off x="5443100" y="2537383"/>
                <a:ext cx="1103400" cy="386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rgbClr val="000000"/>
                  </a:buClr>
                  <a:buFont typeface="Arial"/>
                  <a:buNone/>
                </a:pPr>
                <a:r>
                  <a:rPr lang="en-US" sz="1400" b="1" i="0" u="none" strike="noStrike" cap="none" dirty="0">
                    <a:solidFill>
                      <a:srgbClr val="000000"/>
                    </a:solidFill>
                    <a:latin typeface="Arial"/>
                    <a:ea typeface="Arial"/>
                    <a:cs typeface="Arial"/>
                    <a:sym typeface="Arial"/>
                  </a:rPr>
                  <a:t>End of Dennard</a:t>
                </a:r>
                <a:endParaRPr dirty="0"/>
              </a:p>
              <a:p>
                <a:pPr marL="0" marR="0" lvl="0" indent="0" algn="ctr" rtl="0">
                  <a:lnSpc>
                    <a:spcPct val="100000"/>
                  </a:lnSpc>
                  <a:spcBef>
                    <a:spcPts val="0"/>
                  </a:spcBef>
                  <a:spcAft>
                    <a:spcPts val="0"/>
                  </a:spcAft>
                  <a:buClr>
                    <a:srgbClr val="000000"/>
                  </a:buClr>
                  <a:buFont typeface="Arial"/>
                  <a:buNone/>
                </a:pPr>
                <a:r>
                  <a:rPr lang="en-US" sz="1400" b="1" i="0" u="none" strike="noStrike" cap="none" dirty="0">
                    <a:solidFill>
                      <a:srgbClr val="000000"/>
                    </a:solidFill>
                    <a:latin typeface="Arial"/>
                    <a:ea typeface="Arial"/>
                    <a:cs typeface="Arial"/>
                    <a:sym typeface="Arial"/>
                  </a:rPr>
                  <a:t>Scaling</a:t>
                </a:r>
                <a:endParaRPr dirty="0"/>
              </a:p>
              <a:p>
                <a:pPr marL="0" marR="0" lvl="0" indent="0" algn="ctr" rtl="0">
                  <a:lnSpc>
                    <a:spcPct val="100000"/>
                  </a:lnSpc>
                  <a:spcBef>
                    <a:spcPts val="0"/>
                  </a:spcBef>
                  <a:spcAft>
                    <a:spcPts val="0"/>
                  </a:spcAft>
                  <a:buClr>
                    <a:srgbClr val="000000"/>
                  </a:buClr>
                  <a:buFont typeface="Arial"/>
                  <a:buNone/>
                </a:pPr>
                <a:r>
                  <a:rPr lang="en-US" sz="1400" b="1" i="0" u="none" strike="noStrike" cap="none" dirty="0">
                    <a:solidFill>
                      <a:srgbClr val="000000"/>
                    </a:solidFill>
                    <a:latin typeface="Arial"/>
                    <a:ea typeface="Arial"/>
                    <a:cs typeface="Arial"/>
                    <a:sym typeface="Arial"/>
                  </a:rPr>
                  <a:t>⇒</a:t>
                </a:r>
                <a:endParaRPr dirty="0"/>
              </a:p>
              <a:p>
                <a:pPr marL="0" marR="0" lvl="0" indent="0" algn="ctr" rtl="0">
                  <a:lnSpc>
                    <a:spcPct val="100000"/>
                  </a:lnSpc>
                  <a:spcBef>
                    <a:spcPts val="0"/>
                  </a:spcBef>
                  <a:spcAft>
                    <a:spcPts val="0"/>
                  </a:spcAft>
                  <a:buClr>
                    <a:srgbClr val="000000"/>
                  </a:buClr>
                  <a:buFont typeface="Arial"/>
                  <a:buNone/>
                </a:pPr>
                <a:r>
                  <a:rPr lang="en-US" sz="1400" b="1" i="0" u="none" strike="noStrike" cap="none" dirty="0">
                    <a:solidFill>
                      <a:srgbClr val="000000"/>
                    </a:solidFill>
                    <a:latin typeface="Arial"/>
                    <a:ea typeface="Arial"/>
                    <a:cs typeface="Arial"/>
                    <a:sym typeface="Arial"/>
                  </a:rPr>
                  <a:t>Multicore</a:t>
                </a:r>
                <a:endParaRPr dirty="0"/>
              </a:p>
              <a:p>
                <a:pPr marL="0" marR="0" lvl="0" indent="0" algn="ctr" rtl="0">
                  <a:lnSpc>
                    <a:spcPct val="100000"/>
                  </a:lnSpc>
                  <a:spcBef>
                    <a:spcPts val="0"/>
                  </a:spcBef>
                  <a:spcAft>
                    <a:spcPts val="0"/>
                  </a:spcAft>
                  <a:buClr>
                    <a:srgbClr val="000000"/>
                  </a:buClr>
                  <a:buFont typeface="Arial"/>
                  <a:buNone/>
                </a:pPr>
                <a:r>
                  <a:rPr lang="en-US" sz="1400" b="1" i="0" u="none" strike="noStrike" cap="none" dirty="0">
                    <a:solidFill>
                      <a:srgbClr val="000000"/>
                    </a:solidFill>
                    <a:latin typeface="Arial"/>
                    <a:ea typeface="Arial"/>
                    <a:cs typeface="Arial"/>
                    <a:sym typeface="Arial"/>
                  </a:rPr>
                  <a:t>2X / 3.5 </a:t>
                </a:r>
                <a:r>
                  <a:rPr lang="en-US" sz="1400" b="1" i="0" u="none" strike="noStrike" cap="none" dirty="0" err="1">
                    <a:solidFill>
                      <a:srgbClr val="000000"/>
                    </a:solidFill>
                    <a:latin typeface="Arial"/>
                    <a:ea typeface="Arial"/>
                    <a:cs typeface="Arial"/>
                    <a:sym typeface="Arial"/>
                  </a:rPr>
                  <a:t>yrs</a:t>
                </a:r>
                <a:endParaRPr dirty="0"/>
              </a:p>
              <a:p>
                <a:pPr marL="0" marR="0" lvl="0" indent="0" algn="ctr" rtl="0">
                  <a:lnSpc>
                    <a:spcPct val="100000"/>
                  </a:lnSpc>
                  <a:spcBef>
                    <a:spcPts val="0"/>
                  </a:spcBef>
                  <a:spcAft>
                    <a:spcPts val="0"/>
                  </a:spcAft>
                  <a:buClr>
                    <a:schemeClr val="dk1"/>
                  </a:buClr>
                  <a:buFont typeface="Arial"/>
                  <a:buNone/>
                </a:pPr>
                <a:r>
                  <a:rPr lang="en-US" sz="1000" b="1" i="0" u="none" strike="noStrike" cap="none" dirty="0">
                    <a:solidFill>
                      <a:schemeClr val="dk1"/>
                    </a:solidFill>
                    <a:latin typeface="Arial"/>
                    <a:ea typeface="Arial"/>
                    <a:cs typeface="Arial"/>
                    <a:sym typeface="Arial"/>
                  </a:rPr>
                  <a:t>(23%/</a:t>
                </a:r>
                <a:r>
                  <a:rPr lang="en-US" sz="1000" b="1" i="0" u="none" strike="noStrike" cap="none" dirty="0" err="1">
                    <a:solidFill>
                      <a:schemeClr val="dk1"/>
                    </a:solidFill>
                    <a:latin typeface="Arial"/>
                    <a:ea typeface="Arial"/>
                    <a:cs typeface="Arial"/>
                    <a:sym typeface="Arial"/>
                  </a:rPr>
                  <a:t>yr</a:t>
                </a:r>
                <a:r>
                  <a:rPr lang="en-US" sz="1000" b="1" i="0" u="none" strike="noStrike" cap="none" dirty="0">
                    <a:solidFill>
                      <a:schemeClr val="dk1"/>
                    </a:solidFill>
                    <a:latin typeface="Arial"/>
                    <a:ea typeface="Arial"/>
                    <a:cs typeface="Arial"/>
                    <a:sym typeface="Arial"/>
                  </a:rPr>
                  <a:t>)</a:t>
                </a:r>
                <a:endParaRPr dirty="0"/>
              </a:p>
            </p:txBody>
          </p:sp>
        </p:grpSp>
        <p:cxnSp>
          <p:nvCxnSpPr>
            <p:cNvPr id="409" name="Google Shape;409;p40"/>
            <p:cNvCxnSpPr>
              <a:stCxn id="398" idx="0"/>
              <a:endCxn id="407" idx="0"/>
            </p:cNvCxnSpPr>
            <p:nvPr/>
          </p:nvCxnSpPr>
          <p:spPr>
            <a:xfrm rot="10800000" flipH="1">
              <a:off x="5425752" y="1849605"/>
              <a:ext cx="1121100" cy="427800"/>
            </a:xfrm>
            <a:prstGeom prst="straightConnector1">
              <a:avLst/>
            </a:prstGeom>
            <a:noFill/>
            <a:ln w="9525" cap="flat" cmpd="sng">
              <a:solidFill>
                <a:schemeClr val="dk2"/>
              </a:solidFill>
              <a:prstDash val="solid"/>
              <a:round/>
              <a:headEnd type="none" w="sm" len="sm"/>
              <a:tailEnd type="none" w="sm" len="sm"/>
            </a:ln>
          </p:spPr>
        </p:cxnSp>
      </p:grpSp>
      <p:grpSp>
        <p:nvGrpSpPr>
          <p:cNvPr id="410" name="Google Shape;410;p40"/>
          <p:cNvGrpSpPr/>
          <p:nvPr/>
        </p:nvGrpSpPr>
        <p:grpSpPr>
          <a:xfrm>
            <a:off x="6333875" y="1730975"/>
            <a:ext cx="897000" cy="2961124"/>
            <a:chOff x="6333875" y="1730975"/>
            <a:chExt cx="897000" cy="2961124"/>
          </a:xfrm>
        </p:grpSpPr>
        <p:grpSp>
          <p:nvGrpSpPr>
            <p:cNvPr id="411" name="Google Shape;411;p40"/>
            <p:cNvGrpSpPr/>
            <p:nvPr/>
          </p:nvGrpSpPr>
          <p:grpSpPr>
            <a:xfrm>
              <a:off x="6491560" y="1730975"/>
              <a:ext cx="596100" cy="2961124"/>
              <a:chOff x="6491560" y="1730975"/>
              <a:chExt cx="596100" cy="2961124"/>
            </a:xfrm>
          </p:grpSpPr>
          <p:grpSp>
            <p:nvGrpSpPr>
              <p:cNvPr id="412" name="Google Shape;412;p40"/>
              <p:cNvGrpSpPr/>
              <p:nvPr/>
            </p:nvGrpSpPr>
            <p:grpSpPr>
              <a:xfrm>
                <a:off x="6491560" y="1736675"/>
                <a:ext cx="583890" cy="2955424"/>
                <a:chOff x="6491560" y="1736675"/>
                <a:chExt cx="583890" cy="2955424"/>
              </a:xfrm>
            </p:grpSpPr>
            <p:sp>
              <p:nvSpPr>
                <p:cNvPr id="413" name="Google Shape;413;p40"/>
                <p:cNvSpPr/>
                <p:nvPr/>
              </p:nvSpPr>
              <p:spPr>
                <a:xfrm>
                  <a:off x="6499150" y="1849899"/>
                  <a:ext cx="576300" cy="2842200"/>
                </a:xfrm>
                <a:prstGeom prst="rect">
                  <a:avLst/>
                </a:prstGeom>
                <a:solidFill>
                  <a:srgbClr val="FFFF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414" name="Google Shape;414;p40"/>
                <p:cNvSpPr/>
                <p:nvPr/>
              </p:nvSpPr>
              <p:spPr>
                <a:xfrm flipH="1">
                  <a:off x="6491560" y="1736675"/>
                  <a:ext cx="576300" cy="149700"/>
                </a:xfrm>
                <a:prstGeom prst="rtTriangle">
                  <a:avLst/>
                </a:prstGeom>
                <a:solidFill>
                  <a:srgbClr val="FFFF00"/>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grpSp>
          <p:cxnSp>
            <p:nvCxnSpPr>
              <p:cNvPr id="415" name="Google Shape;415;p40"/>
              <p:cNvCxnSpPr>
                <a:stCxn id="414" idx="4"/>
              </p:cNvCxnSpPr>
              <p:nvPr/>
            </p:nvCxnSpPr>
            <p:spPr>
              <a:xfrm rot="10800000" flipH="1">
                <a:off x="6491560" y="1730975"/>
                <a:ext cx="596100" cy="155400"/>
              </a:xfrm>
              <a:prstGeom prst="straightConnector1">
                <a:avLst/>
              </a:prstGeom>
              <a:noFill/>
              <a:ln w="9525" cap="flat" cmpd="sng">
                <a:solidFill>
                  <a:schemeClr val="dk2"/>
                </a:solidFill>
                <a:prstDash val="solid"/>
                <a:round/>
                <a:headEnd type="none" w="sm" len="sm"/>
                <a:tailEnd type="none" w="sm" len="sm"/>
              </a:ln>
            </p:spPr>
          </p:cxnSp>
        </p:grpSp>
        <p:sp>
          <p:nvSpPr>
            <p:cNvPr id="416" name="Google Shape;416;p40"/>
            <p:cNvSpPr txBox="1"/>
            <p:nvPr/>
          </p:nvSpPr>
          <p:spPr>
            <a:xfrm>
              <a:off x="6333875" y="2123475"/>
              <a:ext cx="897000" cy="386100"/>
            </a:xfrm>
            <a:prstGeom prst="rect">
              <a:avLst/>
            </a:prstGeom>
            <a:noFill/>
            <a:ln>
              <a:noFill/>
            </a:ln>
          </p:spPr>
          <p:txBody>
            <a:bodyPr spcFirstLastPara="1" wrap="square" lIns="91425" tIns="91425" rIns="91425" bIns="91425" anchor="t" anchorCtr="0">
              <a:noAutofit/>
            </a:bodyPr>
            <a:lstStyle/>
            <a:p>
              <a:pPr marL="0" marR="0" lvl="0" indent="0" algn="ctr" rtl="0">
                <a:lnSpc>
                  <a:spcPct val="100000"/>
                </a:lnSpc>
                <a:spcBef>
                  <a:spcPts val="0"/>
                </a:spcBef>
                <a:spcAft>
                  <a:spcPts val="0"/>
                </a:spcAft>
                <a:buClr>
                  <a:schemeClr val="dk1"/>
                </a:buClr>
                <a:buFont typeface="Arial"/>
                <a:buNone/>
              </a:pPr>
              <a:r>
                <a:rPr lang="en-US" sz="1400" b="1" i="0" u="none" strike="noStrike" cap="none">
                  <a:solidFill>
                    <a:schemeClr val="dk1"/>
                  </a:solidFill>
                  <a:latin typeface="Arial"/>
                  <a:ea typeface="Arial"/>
                  <a:cs typeface="Arial"/>
                  <a:sym typeface="Arial"/>
                </a:rPr>
                <a:t>Am-</a:t>
              </a:r>
              <a:endParaRPr/>
            </a:p>
            <a:p>
              <a:pPr marL="0" marR="0" lvl="0" indent="0" algn="ctr" rtl="0">
                <a:lnSpc>
                  <a:spcPct val="100000"/>
                </a:lnSpc>
                <a:spcBef>
                  <a:spcPts val="0"/>
                </a:spcBef>
                <a:spcAft>
                  <a:spcPts val="0"/>
                </a:spcAft>
                <a:buClr>
                  <a:schemeClr val="dk1"/>
                </a:buClr>
                <a:buFont typeface="Arial"/>
                <a:buNone/>
              </a:pPr>
              <a:r>
                <a:rPr lang="en-US" sz="1400" b="1" i="0" u="none" strike="noStrike" cap="none">
                  <a:solidFill>
                    <a:schemeClr val="dk1"/>
                  </a:solidFill>
                  <a:latin typeface="Arial"/>
                  <a:ea typeface="Arial"/>
                  <a:cs typeface="Arial"/>
                  <a:sym typeface="Arial"/>
                </a:rPr>
                <a:t>dahl’s</a:t>
              </a:r>
              <a:endParaRPr/>
            </a:p>
            <a:p>
              <a:pPr marL="0" marR="0" lvl="0" indent="0" algn="ctr" rtl="0">
                <a:lnSpc>
                  <a:spcPct val="100000"/>
                </a:lnSpc>
                <a:spcBef>
                  <a:spcPts val="0"/>
                </a:spcBef>
                <a:spcAft>
                  <a:spcPts val="0"/>
                </a:spcAft>
                <a:buClr>
                  <a:schemeClr val="dk1"/>
                </a:buClr>
                <a:buFont typeface="Arial"/>
                <a:buNone/>
              </a:pPr>
              <a:r>
                <a:rPr lang="en-US" sz="1400" b="1" i="0" u="none" strike="noStrike" cap="none">
                  <a:solidFill>
                    <a:schemeClr val="dk1"/>
                  </a:solidFill>
                  <a:latin typeface="Arial"/>
                  <a:ea typeface="Arial"/>
                  <a:cs typeface="Arial"/>
                  <a:sym typeface="Arial"/>
                </a:rPr>
                <a:t>Law</a:t>
              </a:r>
              <a:endParaRPr/>
            </a:p>
            <a:p>
              <a:pPr marL="0" marR="0" lvl="0" indent="0" algn="ctr" rtl="0">
                <a:lnSpc>
                  <a:spcPct val="100000"/>
                </a:lnSpc>
                <a:spcBef>
                  <a:spcPts val="0"/>
                </a:spcBef>
                <a:spcAft>
                  <a:spcPts val="0"/>
                </a:spcAft>
                <a:buClr>
                  <a:schemeClr val="dk1"/>
                </a:buClr>
                <a:buFont typeface="Arial"/>
                <a:buNone/>
              </a:pPr>
              <a:r>
                <a:rPr lang="en-US" sz="1400" b="1" i="0" u="none" strike="noStrike" cap="none">
                  <a:solidFill>
                    <a:schemeClr val="dk1"/>
                  </a:solidFill>
                  <a:latin typeface="Arial"/>
                  <a:ea typeface="Arial"/>
                  <a:cs typeface="Arial"/>
                  <a:sym typeface="Arial"/>
                </a:rPr>
                <a:t>⇒</a:t>
              </a:r>
              <a:endParaRPr/>
            </a:p>
            <a:p>
              <a:pPr marL="0" marR="0" lvl="0" indent="0" algn="ctr" rtl="0">
                <a:lnSpc>
                  <a:spcPct val="100000"/>
                </a:lnSpc>
                <a:spcBef>
                  <a:spcPts val="0"/>
                </a:spcBef>
                <a:spcAft>
                  <a:spcPts val="0"/>
                </a:spcAft>
                <a:buClr>
                  <a:srgbClr val="000000"/>
                </a:buClr>
                <a:buFont typeface="Arial"/>
                <a:buNone/>
              </a:pPr>
              <a:r>
                <a:rPr lang="en-US" sz="1400" b="1" i="0" u="none" strike="noStrike" cap="none">
                  <a:solidFill>
                    <a:srgbClr val="000000"/>
                  </a:solidFill>
                  <a:latin typeface="Arial"/>
                  <a:ea typeface="Arial"/>
                  <a:cs typeface="Arial"/>
                  <a:sym typeface="Arial"/>
                </a:rPr>
                <a:t>2X / </a:t>
              </a:r>
              <a:br>
                <a:rPr lang="en-US" sz="1400" b="1" i="0" u="none" strike="noStrike" cap="none">
                  <a:solidFill>
                    <a:srgbClr val="000000"/>
                  </a:solidFill>
                  <a:latin typeface="Arial"/>
                  <a:ea typeface="Arial"/>
                  <a:cs typeface="Arial"/>
                  <a:sym typeface="Arial"/>
                </a:rPr>
              </a:br>
              <a:r>
                <a:rPr lang="en-US" sz="1400" b="1" i="0" u="none" strike="noStrike" cap="none">
                  <a:solidFill>
                    <a:srgbClr val="000000"/>
                  </a:solidFill>
                  <a:latin typeface="Arial"/>
                  <a:ea typeface="Arial"/>
                  <a:cs typeface="Arial"/>
                  <a:sym typeface="Arial"/>
                </a:rPr>
                <a:t>6 yrs</a:t>
              </a:r>
              <a:br>
                <a:rPr lang="en-US" sz="1400" b="0" i="0" u="none" strike="noStrike" cap="none">
                  <a:solidFill>
                    <a:srgbClr val="000000"/>
                  </a:solidFill>
                  <a:latin typeface="Arial"/>
                  <a:ea typeface="Arial"/>
                  <a:cs typeface="Arial"/>
                  <a:sym typeface="Arial"/>
                </a:rPr>
              </a:br>
              <a:r>
                <a:rPr lang="en-US" sz="1000" b="0" i="0" u="none" strike="noStrike" cap="none">
                  <a:solidFill>
                    <a:schemeClr val="dk1"/>
                  </a:solidFill>
                  <a:latin typeface="Arial"/>
                  <a:ea typeface="Arial"/>
                  <a:cs typeface="Arial"/>
                  <a:sym typeface="Arial"/>
                </a:rPr>
                <a:t>(</a:t>
              </a:r>
              <a:r>
                <a:rPr lang="en-US" sz="1000" b="1" i="0" u="none" strike="noStrike" cap="none">
                  <a:solidFill>
                    <a:schemeClr val="dk1"/>
                  </a:solidFill>
                  <a:latin typeface="Arial"/>
                  <a:ea typeface="Arial"/>
                  <a:cs typeface="Arial"/>
                  <a:sym typeface="Arial"/>
                </a:rPr>
                <a:t>12%/yr</a:t>
              </a:r>
              <a:r>
                <a:rPr lang="en-US" sz="1000" b="0" i="0" u="none" strike="noStrike" cap="none">
                  <a:solidFill>
                    <a:schemeClr val="dk1"/>
                  </a:solidFill>
                  <a:latin typeface="Arial"/>
                  <a:ea typeface="Arial"/>
                  <a:cs typeface="Arial"/>
                  <a:sym typeface="Arial"/>
                </a:rPr>
                <a:t>)</a:t>
              </a:r>
              <a:endParaRPr/>
            </a:p>
          </p:txBody>
        </p:sp>
      </p:grpSp>
      <p:sp>
        <p:nvSpPr>
          <p:cNvPr id="417" name="Google Shape;417;p40"/>
          <p:cNvSpPr/>
          <p:nvPr/>
        </p:nvSpPr>
        <p:spPr>
          <a:xfrm>
            <a:off x="1933425" y="4662250"/>
            <a:ext cx="78900" cy="78900"/>
          </a:xfrm>
          <a:prstGeom prst="ellipse">
            <a:avLst/>
          </a:prstGeom>
          <a:solidFill>
            <a:srgbClr val="0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418" name="Google Shape;418;p40"/>
          <p:cNvSpPr txBox="1"/>
          <p:nvPr/>
        </p:nvSpPr>
        <p:spPr>
          <a:xfrm>
            <a:off x="1642175" y="4868050"/>
            <a:ext cx="6807300" cy="375600"/>
          </a:xfrm>
          <a:prstGeom prst="rect">
            <a:avLst/>
          </a:prstGeom>
          <a:noFill/>
          <a:ln>
            <a:noFill/>
          </a:ln>
        </p:spPr>
        <p:txBody>
          <a:bodyPr spcFirstLastPara="1" wrap="square" lIns="91425" tIns="91425" rIns="91425" bIns="91425" anchor="t" anchorCtr="0">
            <a:noAutofit/>
          </a:bodyPr>
          <a:lstStyle/>
          <a:p>
            <a:pPr marL="0" marR="0" lvl="0" indent="0" algn="r" rtl="0">
              <a:lnSpc>
                <a:spcPct val="100000"/>
              </a:lnSpc>
              <a:spcBef>
                <a:spcPts val="0"/>
              </a:spcBef>
              <a:spcAft>
                <a:spcPts val="0"/>
              </a:spcAft>
              <a:buClr>
                <a:srgbClr val="666666"/>
              </a:buClr>
              <a:buFont typeface="Roboto"/>
              <a:buNone/>
            </a:pPr>
            <a:r>
              <a:rPr lang="en-US" sz="900" b="0" i="0" u="none" strike="noStrike" cap="none">
                <a:solidFill>
                  <a:srgbClr val="666666"/>
                </a:solidFill>
                <a:latin typeface="Roboto"/>
                <a:ea typeface="Roboto"/>
                <a:cs typeface="Roboto"/>
                <a:sym typeface="Roboto"/>
              </a:rPr>
              <a:t>Based on SPECintCPU. Source: John Hennessy and David Patterson, Computer Architecture: A Quantitative Approach, 6/e. 2018</a:t>
            </a:r>
            <a:endParaRPr/>
          </a:p>
        </p:txBody>
      </p:sp>
      <p:sp>
        <p:nvSpPr>
          <p:cNvPr id="31" name="Google Shape;101;p21">
            <a:extLst>
              <a:ext uri="{FF2B5EF4-FFF2-40B4-BE49-F238E27FC236}">
                <a16:creationId xmlns:a16="http://schemas.microsoft.com/office/drawing/2014/main" id="{1369D67E-71FC-6845-BE1C-576A6B1238E6}"/>
              </a:ext>
            </a:extLst>
          </p:cNvPr>
          <p:cNvSpPr txBox="1"/>
          <p:nvPr/>
        </p:nvSpPr>
        <p:spPr>
          <a:xfrm>
            <a:off x="1154525" y="1127273"/>
            <a:ext cx="5038411" cy="753104"/>
          </a:xfrm>
          <a:prstGeom prst="rect">
            <a:avLst/>
          </a:prstGeom>
          <a:noFill/>
          <a:ln>
            <a:noFill/>
          </a:ln>
        </p:spPr>
        <p:txBody>
          <a:bodyPr spcFirstLastPara="1" wrap="square" lIns="91425" tIns="45700" rIns="91425" bIns="45700" anchor="t" anchorCtr="0">
            <a:noAutofit/>
          </a:bodyPr>
          <a:lstStyle/>
          <a:p>
            <a:pPr marL="0" marR="0" lvl="0" indent="0" algn="ctr" rtl="0">
              <a:lnSpc>
                <a:spcPct val="100000"/>
              </a:lnSpc>
              <a:spcBef>
                <a:spcPts val="0"/>
              </a:spcBef>
              <a:spcAft>
                <a:spcPts val="0"/>
              </a:spcAft>
              <a:buClr>
                <a:srgbClr val="000000"/>
              </a:buClr>
              <a:buSzPts val="1800"/>
              <a:buFont typeface="Arial"/>
              <a:buNone/>
            </a:pPr>
            <a:r>
              <a:rPr lang="en-US" sz="2800" b="1" i="0" u="none" strike="noStrike" cap="none" dirty="0">
                <a:solidFill>
                  <a:srgbClr val="FF0000"/>
                </a:solidFill>
                <a:latin typeface="Arial"/>
                <a:ea typeface="Arial"/>
                <a:cs typeface="Arial"/>
                <a:sym typeface="Arial"/>
              </a:rPr>
              <a:t>We’re now in the </a:t>
            </a:r>
            <a:br>
              <a:rPr lang="en-US" sz="2800" b="1" i="0" u="none" strike="noStrike" cap="none" dirty="0">
                <a:solidFill>
                  <a:srgbClr val="FF0000"/>
                </a:solidFill>
                <a:latin typeface="Arial"/>
                <a:ea typeface="Arial"/>
                <a:cs typeface="Arial"/>
                <a:sym typeface="Arial"/>
              </a:rPr>
            </a:br>
            <a:r>
              <a:rPr lang="en-US" sz="2800" b="1" i="0" u="none" strike="noStrike" cap="none" dirty="0">
                <a:solidFill>
                  <a:srgbClr val="FF0000"/>
                </a:solidFill>
                <a:latin typeface="Arial"/>
                <a:ea typeface="Arial"/>
                <a:cs typeface="Arial"/>
                <a:sym typeface="Arial"/>
              </a:rPr>
              <a:t>Post Moore’s Law Era</a:t>
            </a:r>
            <a:endParaRPr sz="2800" b="1" i="0" u="none" strike="noStrike" cap="none" dirty="0">
              <a:solidFill>
                <a:srgbClr val="FF0000"/>
              </a:solidFill>
              <a:latin typeface="Arial"/>
              <a:ea typeface="Arial"/>
              <a:cs typeface="Arial"/>
              <a:sym typeface="Arial"/>
            </a:endParaRPr>
          </a:p>
        </p:txBody>
      </p:sp>
    </p:spTree>
    <p:extLst>
      <p:ext uri="{BB962C8B-B14F-4D97-AF65-F5344CB8AC3E}">
        <p14:creationId xmlns:p14="http://schemas.microsoft.com/office/powerpoint/2010/main" val="1794159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4" name="Google Shape;444;p43"/>
          <p:cNvSpPr txBox="1">
            <a:spLocks noGrp="1"/>
          </p:cNvSpPr>
          <p:nvPr>
            <p:ph type="title"/>
          </p:nvPr>
        </p:nvSpPr>
        <p:spPr>
          <a:xfrm>
            <a:off x="361800" y="80552"/>
            <a:ext cx="8460228" cy="685800"/>
          </a:xfrm>
          <a:prstGeom prst="rect">
            <a:avLst/>
          </a:prstGeom>
        </p:spPr>
        <p:txBody>
          <a:bodyPr spcFirstLastPara="1" wrap="square" lIns="91425" tIns="91425" rIns="91425" bIns="91425" anchor="ctr" anchorCtr="0">
            <a:noAutofit/>
          </a:bodyPr>
          <a:lstStyle/>
          <a:p>
            <a:pPr lvl="0"/>
            <a:r>
              <a:rPr lang="en-US" sz="2800" b="1" dirty="0">
                <a:solidFill>
                  <a:srgbClr val="0000FF"/>
                </a:solidFill>
              </a:rPr>
              <a:t>Fallacy  #2: Quantum Computing will soon rescue us from end of Moore’s Law</a:t>
            </a:r>
            <a:endParaRPr sz="2800" b="1" dirty="0">
              <a:solidFill>
                <a:srgbClr val="0000FF"/>
              </a:solidFill>
            </a:endParaRPr>
          </a:p>
        </p:txBody>
      </p:sp>
      <p:sp>
        <p:nvSpPr>
          <p:cNvPr id="445" name="Google Shape;445;p43"/>
          <p:cNvSpPr txBox="1">
            <a:spLocks noGrp="1"/>
          </p:cNvSpPr>
          <p:nvPr>
            <p:ph type="body" idx="1"/>
          </p:nvPr>
        </p:nvSpPr>
        <p:spPr>
          <a:xfrm>
            <a:off x="285900" y="766352"/>
            <a:ext cx="8858100" cy="3641100"/>
          </a:xfrm>
          <a:prstGeom prst="rect">
            <a:avLst/>
          </a:prstGeom>
        </p:spPr>
        <p:txBody>
          <a:bodyPr spcFirstLastPara="1" wrap="square" lIns="91425" tIns="91425" rIns="91425" bIns="91425" anchor="t" anchorCtr="0">
            <a:noAutofit/>
          </a:bodyPr>
          <a:lstStyle/>
          <a:p>
            <a:pPr lvl="0" indent="-381000">
              <a:buClr>
                <a:srgbClr val="000080"/>
              </a:buClr>
              <a:buSzPts val="2400"/>
              <a:buFont typeface="Noto Sans Symbols"/>
              <a:buChar char="●"/>
            </a:pPr>
            <a:r>
              <a:rPr lang="en-US" sz="2400" dirty="0">
                <a:solidFill>
                  <a:schemeClr val="dk1"/>
                </a:solidFill>
              </a:rPr>
              <a:t>Google, IBM, Microsoft pursuing Quantum Computing</a:t>
            </a:r>
          </a:p>
          <a:p>
            <a:pPr lvl="0" indent="-381000">
              <a:buClr>
                <a:srgbClr val="000080"/>
              </a:buClr>
              <a:buSzPts val="2400"/>
              <a:buFont typeface="Noto Sans Symbols"/>
              <a:buChar char="●"/>
            </a:pPr>
            <a:r>
              <a:rPr lang="en-US" sz="2400" dirty="0">
                <a:solidFill>
                  <a:schemeClr val="dk1"/>
                </a:solidFill>
              </a:rPr>
              <a:t>Physics, Math, Theory results are beautiful</a:t>
            </a:r>
          </a:p>
          <a:p>
            <a:pPr marL="457200" lvl="0" indent="-381000" rtl="0">
              <a:spcBef>
                <a:spcPts val="0"/>
              </a:spcBef>
              <a:spcAft>
                <a:spcPts val="0"/>
              </a:spcAft>
              <a:buClr>
                <a:srgbClr val="000080"/>
              </a:buClr>
              <a:buSzPts val="2400"/>
              <a:buFont typeface="Noto Sans Symbols"/>
              <a:buChar char="●"/>
            </a:pPr>
            <a:r>
              <a:rPr lang="en-US" sz="2400" dirty="0">
                <a:solidFill>
                  <a:schemeClr val="dk1"/>
                </a:solidFill>
              </a:rPr>
              <a:t>For Cloud, not Client</a:t>
            </a:r>
            <a:endParaRPr sz="2400" dirty="0">
              <a:solidFill>
                <a:schemeClr val="dk1"/>
              </a:solidFill>
            </a:endParaRPr>
          </a:p>
          <a:p>
            <a:pPr lvl="0" indent="-381000">
              <a:buClr>
                <a:srgbClr val="000080"/>
              </a:buClr>
              <a:buSzPts val="2400"/>
              <a:buFont typeface="Noto Sans Symbols"/>
              <a:buChar char="●"/>
            </a:pPr>
            <a:r>
              <a:rPr lang="en-US" sz="2400" dirty="0"/>
              <a:t>#1 Recommendation of Quantum Workshop May 2018:*</a:t>
            </a:r>
          </a:p>
          <a:p>
            <a:pPr marL="76200" lvl="0" indent="0">
              <a:buClr>
                <a:srgbClr val="000080"/>
              </a:buClr>
              <a:buSzPts val="2400"/>
            </a:pPr>
            <a:r>
              <a:rPr lang="en-US" sz="2400" i="1" dirty="0"/>
              <a:t>First and foremost, there is an overarching need for new Quantum Computing algorithms that can make use of the limited qubit counts and precisions available in the foreseeable future. Without a “killer app” or at least a useful app runnable in the first ten years, progress may stall.  </a:t>
            </a:r>
          </a:p>
          <a:p>
            <a:pPr lvl="0" indent="-381000">
              <a:lnSpc>
                <a:spcPct val="150000"/>
              </a:lnSpc>
              <a:buClr>
                <a:srgbClr val="000080"/>
              </a:buClr>
              <a:buSzPts val="2400"/>
              <a:buFont typeface="Noto Sans Symbols"/>
              <a:buChar char="●"/>
            </a:pPr>
            <a:endParaRPr sz="1800" dirty="0">
              <a:solidFill>
                <a:schemeClr val="dk1"/>
              </a:solidFill>
            </a:endParaRPr>
          </a:p>
        </p:txBody>
      </p:sp>
      <p:sp>
        <p:nvSpPr>
          <p:cNvPr id="446" name="Google Shape;446;p43"/>
          <p:cNvSpPr txBox="1">
            <a:spLocks noGrp="1"/>
          </p:cNvSpPr>
          <p:nvPr>
            <p:ph type="sldNum" idx="12"/>
          </p:nvPr>
        </p:nvSpPr>
        <p:spPr>
          <a:xfrm>
            <a:off x="6553200" y="4767263"/>
            <a:ext cx="2133600" cy="273900"/>
          </a:xfrm>
          <a:prstGeom prst="rect">
            <a:avLst/>
          </a:prstGeom>
        </p:spPr>
        <p:txBody>
          <a:bodyPr spcFirstLastPara="1" wrap="square" lIns="91425" tIns="45700" rIns="91425" bIns="45700" anchor="b" anchorCtr="0">
            <a:noAutofit/>
          </a:bodyPr>
          <a:lstStyle/>
          <a:p>
            <a:pPr marL="0" lvl="0" indent="0" rtl="0">
              <a:spcBef>
                <a:spcPts val="0"/>
              </a:spcBef>
              <a:spcAft>
                <a:spcPts val="0"/>
              </a:spcAft>
              <a:buClr>
                <a:schemeClr val="dk1"/>
              </a:buClr>
              <a:buFont typeface="Arial Black"/>
              <a:buNone/>
            </a:pPr>
            <a:fld id="{00000000-1234-1234-1234-123412341234}" type="slidenum">
              <a:rPr lang="en-US"/>
              <a:t>5</a:t>
            </a:fld>
            <a:endParaRPr/>
          </a:p>
        </p:txBody>
      </p:sp>
      <p:sp>
        <p:nvSpPr>
          <p:cNvPr id="447" name="Google Shape;447;p43"/>
          <p:cNvSpPr txBox="1"/>
          <p:nvPr/>
        </p:nvSpPr>
        <p:spPr>
          <a:xfrm>
            <a:off x="285900" y="4190175"/>
            <a:ext cx="8066700" cy="973500"/>
          </a:xfrm>
          <a:prstGeom prst="rect">
            <a:avLst/>
          </a:prstGeom>
          <a:noFill/>
          <a:ln>
            <a:noFill/>
          </a:ln>
        </p:spPr>
        <p:txBody>
          <a:bodyPr spcFirstLastPara="1" wrap="square" lIns="91425" tIns="91425" rIns="91425" bIns="91425" anchor="t" anchorCtr="0">
            <a:noAutofit/>
          </a:bodyPr>
          <a:lstStyle/>
          <a:p>
            <a:pPr lvl="0">
              <a:buClr>
                <a:schemeClr val="dk1"/>
              </a:buClr>
              <a:buSzPts val="1100"/>
            </a:pPr>
            <a:r>
              <a:rPr lang="en-US" sz="1100" dirty="0">
                <a:solidFill>
                  <a:schemeClr val="dk1"/>
                </a:solidFill>
              </a:rPr>
              <a:t>* </a:t>
            </a:r>
            <a:r>
              <a:rPr lang="en-US" sz="1600" dirty="0">
                <a:solidFill>
                  <a:schemeClr val="dk1"/>
                </a:solidFill>
              </a:rPr>
              <a:t>“Next Steps in Quantum Computing: Computer Science’s Role,” May 22-23, 2018, Washington D.C., Computing Community Consortium</a:t>
            </a:r>
            <a:endParaRPr sz="1600" dirty="0">
              <a:solidFill>
                <a:schemeClr val="dk1"/>
              </a:solidFill>
            </a:endParaRPr>
          </a:p>
          <a:p>
            <a:pPr marL="0" lvl="0" indent="0" rtl="0">
              <a:spcBef>
                <a:spcPts val="0"/>
              </a:spcBef>
              <a:spcAft>
                <a:spcPts val="0"/>
              </a:spcAft>
              <a:buNone/>
            </a:pPr>
            <a:endParaRPr sz="1800" i="1" dirty="0"/>
          </a:p>
        </p:txBody>
      </p:sp>
    </p:spTree>
    <p:extLst>
      <p:ext uri="{BB962C8B-B14F-4D97-AF65-F5344CB8AC3E}">
        <p14:creationId xmlns:p14="http://schemas.microsoft.com/office/powerpoint/2010/main" val="2076085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4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4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4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4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4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5"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43"/>
        <p:cNvGrpSpPr/>
        <p:nvPr/>
      </p:nvGrpSpPr>
      <p:grpSpPr>
        <a:xfrm>
          <a:off x="0" y="0"/>
          <a:ext cx="0" cy="0"/>
          <a:chOff x="0" y="0"/>
          <a:chExt cx="0" cy="0"/>
        </a:xfrm>
      </p:grpSpPr>
      <p:sp>
        <p:nvSpPr>
          <p:cNvPr id="445" name="Google Shape;445;p43"/>
          <p:cNvSpPr txBox="1">
            <a:spLocks noGrp="1"/>
          </p:cNvSpPr>
          <p:nvPr>
            <p:ph type="body" idx="1"/>
          </p:nvPr>
        </p:nvSpPr>
        <p:spPr>
          <a:xfrm>
            <a:off x="285900" y="784459"/>
            <a:ext cx="8858100" cy="3641100"/>
          </a:xfrm>
          <a:prstGeom prst="rect">
            <a:avLst/>
          </a:prstGeom>
        </p:spPr>
        <p:txBody>
          <a:bodyPr spcFirstLastPara="1" wrap="square" lIns="91425" tIns="91425" rIns="91425" bIns="91425" anchor="t" anchorCtr="0">
            <a:noAutofit/>
          </a:bodyPr>
          <a:lstStyle/>
          <a:p>
            <a:pPr lvl="0" indent="-381000">
              <a:buClr>
                <a:srgbClr val="000080"/>
              </a:buClr>
              <a:buSzPts val="2400"/>
              <a:buFont typeface="Noto Sans Symbols"/>
              <a:buChar char="●"/>
            </a:pPr>
            <a:r>
              <a:rPr lang="en-US" sz="2400" i="1" dirty="0"/>
              <a:t>Quantum Computing - Progress and Prospects*</a:t>
            </a:r>
            <a:r>
              <a:rPr lang="en-US" sz="2400" dirty="0"/>
              <a:t> </a:t>
            </a:r>
          </a:p>
          <a:p>
            <a:pPr lvl="1" indent="-381000">
              <a:buClr>
                <a:srgbClr val="000080"/>
              </a:buClr>
              <a:buSzPts val="2400"/>
              <a:buFont typeface="Noto Sans Symbols"/>
              <a:buChar char="●"/>
            </a:pPr>
            <a:r>
              <a:rPr lang="en-US" sz="2400" dirty="0"/>
              <a:t>12/2018 consensus study from National Academies</a:t>
            </a:r>
            <a:endParaRPr sz="2400" dirty="0">
              <a:solidFill>
                <a:schemeClr val="dk1"/>
              </a:solidFill>
            </a:endParaRPr>
          </a:p>
          <a:p>
            <a:pPr lvl="0" indent="-381000">
              <a:buClr>
                <a:srgbClr val="000080"/>
              </a:buClr>
              <a:buSzPts val="2400"/>
              <a:buFont typeface="Noto Sans Symbols"/>
              <a:buChar char="●"/>
            </a:pPr>
            <a:r>
              <a:rPr lang="en-US" sz="2400" dirty="0"/>
              <a:t>"</a:t>
            </a:r>
            <a:r>
              <a:rPr lang="en-US" sz="2400" i="1" dirty="0"/>
              <a:t>Significant technical and financial issues remain towards building a large, fault-tolerant quantum computer and one is unlikely to be built within the coming decade.”</a:t>
            </a:r>
          </a:p>
          <a:p>
            <a:pPr marL="533400" lvl="1" indent="0" algn="r">
              <a:buClr>
                <a:srgbClr val="000080"/>
              </a:buClr>
              <a:buSzPts val="2400"/>
              <a:buNone/>
            </a:pPr>
            <a:r>
              <a:rPr lang="en-US" sz="2000" dirty="0"/>
              <a:t>Gwynne, Peter. (2019). “Practical quantum computers still at least a decade away.” </a:t>
            </a:r>
            <a:r>
              <a:rPr lang="en-US" sz="2000" i="1" dirty="0"/>
              <a:t>Physics World</a:t>
            </a:r>
            <a:r>
              <a:rPr lang="en-US" sz="2000" dirty="0"/>
              <a:t>. 32. 9-9. 10.1088/2058-7058/32/1/14.</a:t>
            </a:r>
            <a:endParaRPr lang="en-US" sz="2000" dirty="0">
              <a:solidFill>
                <a:schemeClr val="dk1"/>
              </a:solidFill>
            </a:endParaRPr>
          </a:p>
          <a:p>
            <a:pPr lvl="0" indent="-381000">
              <a:lnSpc>
                <a:spcPct val="150000"/>
              </a:lnSpc>
              <a:buClr>
                <a:srgbClr val="000080"/>
              </a:buClr>
              <a:buSzPts val="2400"/>
              <a:buFont typeface="Noto Sans Symbols"/>
              <a:buChar char="●"/>
            </a:pPr>
            <a:endParaRPr sz="1800" dirty="0">
              <a:solidFill>
                <a:schemeClr val="dk1"/>
              </a:solidFill>
            </a:endParaRPr>
          </a:p>
        </p:txBody>
      </p:sp>
      <p:sp>
        <p:nvSpPr>
          <p:cNvPr id="447" name="Google Shape;447;p43"/>
          <p:cNvSpPr txBox="1"/>
          <p:nvPr/>
        </p:nvSpPr>
        <p:spPr>
          <a:xfrm>
            <a:off x="142950" y="3138271"/>
            <a:ext cx="8651912" cy="1755668"/>
          </a:xfrm>
          <a:prstGeom prst="rect">
            <a:avLst/>
          </a:prstGeom>
          <a:noFill/>
          <a:ln>
            <a:noFill/>
          </a:ln>
        </p:spPr>
        <p:txBody>
          <a:bodyPr spcFirstLastPara="1" wrap="square" lIns="91425" tIns="91425" rIns="91425" bIns="91425" anchor="t" anchorCtr="0">
            <a:noAutofit/>
          </a:bodyPr>
          <a:lstStyle/>
          <a:p>
            <a:pPr lvl="0">
              <a:buClr>
                <a:schemeClr val="dk1"/>
              </a:buClr>
              <a:buSzPts val="1100"/>
            </a:pPr>
            <a:r>
              <a:rPr lang="en-US" sz="1100" dirty="0">
                <a:solidFill>
                  <a:schemeClr val="dk1"/>
                </a:solidFill>
              </a:rPr>
              <a:t>*</a:t>
            </a:r>
            <a:r>
              <a:rPr lang="en-US" sz="1600" dirty="0">
                <a:solidFill>
                  <a:schemeClr val="dk1"/>
                </a:solidFill>
              </a:rPr>
              <a:t>Mark Horowitz (Chair, NAE, Stanford, EE), </a:t>
            </a:r>
            <a:r>
              <a:rPr lang="en-US" sz="1600" dirty="0" err="1">
                <a:solidFill>
                  <a:schemeClr val="dk1"/>
                </a:solidFill>
              </a:rPr>
              <a:t>Alán</a:t>
            </a:r>
            <a:r>
              <a:rPr lang="en-US" sz="1600" dirty="0">
                <a:solidFill>
                  <a:schemeClr val="dk1"/>
                </a:solidFill>
              </a:rPr>
              <a:t> </a:t>
            </a:r>
            <a:r>
              <a:rPr lang="en-US" sz="1600" dirty="0" err="1">
                <a:solidFill>
                  <a:schemeClr val="dk1"/>
                </a:solidFill>
              </a:rPr>
              <a:t>Aspuru-Guzik</a:t>
            </a:r>
            <a:r>
              <a:rPr lang="en-US" sz="1600" dirty="0">
                <a:solidFill>
                  <a:schemeClr val="dk1"/>
                </a:solidFill>
              </a:rPr>
              <a:t> (U. Toronto, Chemistry), </a:t>
            </a:r>
            <a:br>
              <a:rPr lang="en-US" sz="1600" dirty="0">
                <a:solidFill>
                  <a:schemeClr val="dk1"/>
                </a:solidFill>
              </a:rPr>
            </a:br>
            <a:r>
              <a:rPr lang="en-US" sz="1600" dirty="0">
                <a:solidFill>
                  <a:schemeClr val="dk1"/>
                </a:solidFill>
              </a:rPr>
              <a:t>David </a:t>
            </a:r>
            <a:r>
              <a:rPr lang="en-US" sz="1600" dirty="0" err="1">
                <a:solidFill>
                  <a:schemeClr val="dk1"/>
                </a:solidFill>
              </a:rPr>
              <a:t>Awschalom</a:t>
            </a:r>
            <a:r>
              <a:rPr lang="en-US" sz="1600" dirty="0">
                <a:solidFill>
                  <a:schemeClr val="dk1"/>
                </a:solidFill>
              </a:rPr>
              <a:t> (NAE &amp; NAS, U. Chicago, Physics), Robert Blakley (Citigroup), Dan </a:t>
            </a:r>
            <a:r>
              <a:rPr lang="en-US" sz="1600" dirty="0" err="1">
                <a:solidFill>
                  <a:schemeClr val="dk1"/>
                </a:solidFill>
              </a:rPr>
              <a:t>Boneh</a:t>
            </a:r>
            <a:r>
              <a:rPr lang="en-US" sz="1600" dirty="0">
                <a:solidFill>
                  <a:schemeClr val="dk1"/>
                </a:solidFill>
              </a:rPr>
              <a:t> (NAE, Stanford, CS),  Susan Coppersmith (NAS, U. Wisconsin, Physics), </a:t>
            </a:r>
            <a:r>
              <a:rPr lang="en-US" sz="1600" dirty="0" err="1">
                <a:solidFill>
                  <a:schemeClr val="dk1"/>
                </a:solidFill>
              </a:rPr>
              <a:t>Jungsang</a:t>
            </a:r>
            <a:r>
              <a:rPr lang="en-US" sz="1600" dirty="0">
                <a:solidFill>
                  <a:schemeClr val="dk1"/>
                </a:solidFill>
              </a:rPr>
              <a:t> Kim (Duke, Physics &amp; CS), John Martinis (UCSB &amp; Google), Margaret </a:t>
            </a:r>
            <a:r>
              <a:rPr lang="en-US" sz="1600" dirty="0" err="1">
                <a:solidFill>
                  <a:schemeClr val="dk1"/>
                </a:solidFill>
              </a:rPr>
              <a:t>Martonosi</a:t>
            </a:r>
            <a:r>
              <a:rPr lang="en-US" sz="1600" dirty="0">
                <a:solidFill>
                  <a:schemeClr val="dk1"/>
                </a:solidFill>
              </a:rPr>
              <a:t> (Princeton, CS), Michele </a:t>
            </a:r>
            <a:r>
              <a:rPr lang="en-US" sz="1600" dirty="0" err="1">
                <a:solidFill>
                  <a:schemeClr val="dk1"/>
                </a:solidFill>
              </a:rPr>
              <a:t>Mosca</a:t>
            </a:r>
            <a:r>
              <a:rPr lang="en-US" sz="1600" dirty="0">
                <a:solidFill>
                  <a:schemeClr val="dk1"/>
                </a:solidFill>
              </a:rPr>
              <a:t> (U. Waterloo, Math &amp; Physics), William Oliver (MIT, Physics), Krysta </a:t>
            </a:r>
            <a:r>
              <a:rPr lang="en-US" sz="1600" dirty="0" err="1">
                <a:solidFill>
                  <a:schemeClr val="dk1"/>
                </a:solidFill>
              </a:rPr>
              <a:t>Svore</a:t>
            </a:r>
            <a:r>
              <a:rPr lang="en-US" sz="1600" dirty="0">
                <a:solidFill>
                  <a:schemeClr val="dk1"/>
                </a:solidFill>
              </a:rPr>
              <a:t> (Microsoft),  Umesh </a:t>
            </a:r>
            <a:r>
              <a:rPr lang="en-US" sz="1600" dirty="0" err="1">
                <a:solidFill>
                  <a:schemeClr val="dk1"/>
                </a:solidFill>
              </a:rPr>
              <a:t>Vazirani</a:t>
            </a:r>
            <a:r>
              <a:rPr lang="en-US" sz="1600" dirty="0">
                <a:solidFill>
                  <a:schemeClr val="dk1"/>
                </a:solidFill>
              </a:rPr>
              <a:t> (NAE, Berkeley, CS), National Academies, Washington D.C. </a:t>
            </a:r>
            <a:r>
              <a:rPr lang="en-US" sz="1600" dirty="0">
                <a:hlinkClick r:id="rId3"/>
              </a:rPr>
              <a:t>https://www.nap.edu/catalog/25196/quantum-computing-progress-and-prospects</a:t>
            </a:r>
            <a:endParaRPr sz="1600" dirty="0">
              <a:solidFill>
                <a:schemeClr val="dk1"/>
              </a:solidFill>
            </a:endParaRPr>
          </a:p>
          <a:p>
            <a:pPr marL="0" lvl="0" indent="0" rtl="0">
              <a:spcBef>
                <a:spcPts val="0"/>
              </a:spcBef>
              <a:spcAft>
                <a:spcPts val="0"/>
              </a:spcAft>
              <a:buNone/>
            </a:pPr>
            <a:endParaRPr sz="1800" i="1" dirty="0"/>
          </a:p>
        </p:txBody>
      </p:sp>
      <p:sp>
        <p:nvSpPr>
          <p:cNvPr id="3" name="Title 2">
            <a:extLst>
              <a:ext uri="{FF2B5EF4-FFF2-40B4-BE49-F238E27FC236}">
                <a16:creationId xmlns:a16="http://schemas.microsoft.com/office/drawing/2014/main" id="{F2043971-E6CF-E746-A7A8-7212BCD496EA}"/>
              </a:ext>
            </a:extLst>
          </p:cNvPr>
          <p:cNvSpPr>
            <a:spLocks noGrp="1"/>
          </p:cNvSpPr>
          <p:nvPr>
            <p:ph type="title"/>
          </p:nvPr>
        </p:nvSpPr>
        <p:spPr/>
        <p:txBody>
          <a:bodyPr/>
          <a:lstStyle/>
          <a:p>
            <a:endParaRPr lang="en-US"/>
          </a:p>
        </p:txBody>
      </p:sp>
      <p:sp>
        <p:nvSpPr>
          <p:cNvPr id="7" name="Google Shape;444;p43">
            <a:extLst>
              <a:ext uri="{FF2B5EF4-FFF2-40B4-BE49-F238E27FC236}">
                <a16:creationId xmlns:a16="http://schemas.microsoft.com/office/drawing/2014/main" id="{62A1AE29-2E81-1C45-BE5F-C2D4D498BB7B}"/>
              </a:ext>
            </a:extLst>
          </p:cNvPr>
          <p:cNvSpPr txBox="1">
            <a:spLocks/>
          </p:cNvSpPr>
          <p:nvPr/>
        </p:nvSpPr>
        <p:spPr>
          <a:xfrm>
            <a:off x="361800" y="80552"/>
            <a:ext cx="8460228" cy="685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rgbClr val="000000"/>
              </a:buClr>
              <a:buSzPts val="2800"/>
              <a:buFont typeface="Arial"/>
              <a:buNone/>
              <a:defRPr sz="3200" b="0" i="0" u="none" strike="noStrike" cap="none">
                <a:solidFill>
                  <a:srgbClr val="000000"/>
                </a:solidFill>
                <a:latin typeface="Arial"/>
                <a:ea typeface="Arial"/>
                <a:cs typeface="Arial"/>
                <a:sym typeface="Arial"/>
              </a:defRPr>
            </a:lvl1pPr>
            <a:lvl2pPr marL="0" marR="0" lvl="1" indent="0" algn="ctr" rtl="0">
              <a:lnSpc>
                <a:spcPct val="100000"/>
              </a:lnSpc>
              <a:spcBef>
                <a:spcPts val="0"/>
              </a:spcBef>
              <a:spcAft>
                <a:spcPts val="0"/>
              </a:spcAft>
              <a:buClr>
                <a:srgbClr val="000000"/>
              </a:buClr>
              <a:buSzPts val="2800"/>
              <a:buFont typeface="Arial"/>
              <a:buNone/>
              <a:defRPr sz="1400" b="0" i="0" u="none" strike="noStrike" cap="none">
                <a:solidFill>
                  <a:srgbClr val="000000"/>
                </a:solidFill>
                <a:latin typeface="Arial"/>
                <a:ea typeface="Arial"/>
                <a:cs typeface="Arial"/>
                <a:sym typeface="Arial"/>
              </a:defRPr>
            </a:lvl2pPr>
            <a:lvl3pPr marR="0" lvl="2" indent="0" algn="ctr" rtl="0">
              <a:lnSpc>
                <a:spcPct val="100000"/>
              </a:lnSpc>
              <a:spcBef>
                <a:spcPts val="0"/>
              </a:spcBef>
              <a:spcAft>
                <a:spcPts val="0"/>
              </a:spcAft>
              <a:buClr>
                <a:schemeClr val="dk1"/>
              </a:buClr>
              <a:buSzPts val="2800"/>
              <a:buFont typeface="Arial"/>
              <a:buNone/>
              <a:defRPr sz="1800" b="0" i="0" u="none" strike="noStrike" cap="none">
                <a:solidFill>
                  <a:schemeClr val="dk1"/>
                </a:solidFill>
                <a:latin typeface="Arial"/>
                <a:ea typeface="Arial"/>
                <a:cs typeface="Arial"/>
                <a:sym typeface="Arial"/>
              </a:defRPr>
            </a:lvl3pPr>
            <a:lvl4pPr marR="0" lvl="3" indent="0" algn="ctr" rtl="0">
              <a:lnSpc>
                <a:spcPct val="100000"/>
              </a:lnSpc>
              <a:spcBef>
                <a:spcPts val="0"/>
              </a:spcBef>
              <a:spcAft>
                <a:spcPts val="0"/>
              </a:spcAft>
              <a:buClr>
                <a:schemeClr val="dk1"/>
              </a:buClr>
              <a:buSzPts val="2800"/>
              <a:buFont typeface="Arial"/>
              <a:buNone/>
              <a:defRPr sz="1800" b="0" i="0" u="none" strike="noStrike" cap="none">
                <a:solidFill>
                  <a:schemeClr val="dk1"/>
                </a:solidFill>
                <a:latin typeface="Arial"/>
                <a:ea typeface="Arial"/>
                <a:cs typeface="Arial"/>
                <a:sym typeface="Arial"/>
              </a:defRPr>
            </a:lvl4pPr>
            <a:lvl5pPr marR="0" lvl="4" indent="0" algn="ctr" rtl="0">
              <a:lnSpc>
                <a:spcPct val="100000"/>
              </a:lnSpc>
              <a:spcBef>
                <a:spcPts val="0"/>
              </a:spcBef>
              <a:spcAft>
                <a:spcPts val="0"/>
              </a:spcAft>
              <a:buClr>
                <a:schemeClr val="dk1"/>
              </a:buClr>
              <a:buSzPts val="2800"/>
              <a:buFont typeface="Arial"/>
              <a:buNone/>
              <a:defRPr sz="1800" b="0" i="0" u="none" strike="noStrike" cap="none">
                <a:solidFill>
                  <a:schemeClr val="dk1"/>
                </a:solidFill>
                <a:latin typeface="Arial"/>
                <a:ea typeface="Arial"/>
                <a:cs typeface="Arial"/>
                <a:sym typeface="Arial"/>
              </a:defRPr>
            </a:lvl5pPr>
            <a:lvl6pPr marL="457200" marR="0" lvl="5" indent="0" algn="ctr" rtl="0">
              <a:lnSpc>
                <a:spcPct val="100000"/>
              </a:lnSpc>
              <a:spcBef>
                <a:spcPts val="0"/>
              </a:spcBef>
              <a:spcAft>
                <a:spcPts val="0"/>
              </a:spcAft>
              <a:buClr>
                <a:schemeClr val="dk1"/>
              </a:buClr>
              <a:buSzPts val="2800"/>
              <a:buFont typeface="Arial"/>
              <a:buNone/>
              <a:defRPr sz="1800" b="0" i="0" u="none" strike="noStrike" cap="none">
                <a:solidFill>
                  <a:schemeClr val="dk1"/>
                </a:solidFill>
                <a:latin typeface="Arial"/>
                <a:ea typeface="Arial"/>
                <a:cs typeface="Arial"/>
                <a:sym typeface="Arial"/>
              </a:defRPr>
            </a:lvl6pPr>
            <a:lvl7pPr marL="914400" marR="0" lvl="6" indent="0" algn="ctr" rtl="0">
              <a:lnSpc>
                <a:spcPct val="100000"/>
              </a:lnSpc>
              <a:spcBef>
                <a:spcPts val="0"/>
              </a:spcBef>
              <a:spcAft>
                <a:spcPts val="0"/>
              </a:spcAft>
              <a:buClr>
                <a:schemeClr val="dk1"/>
              </a:buClr>
              <a:buSzPts val="2800"/>
              <a:buFont typeface="Arial"/>
              <a:buNone/>
              <a:defRPr sz="1800" b="0" i="0" u="none" strike="noStrike" cap="none">
                <a:solidFill>
                  <a:schemeClr val="dk1"/>
                </a:solidFill>
                <a:latin typeface="Arial"/>
                <a:ea typeface="Arial"/>
                <a:cs typeface="Arial"/>
                <a:sym typeface="Arial"/>
              </a:defRPr>
            </a:lvl7pPr>
            <a:lvl8pPr marL="1371600" marR="0" lvl="7" indent="0" algn="ctr" rtl="0">
              <a:lnSpc>
                <a:spcPct val="100000"/>
              </a:lnSpc>
              <a:spcBef>
                <a:spcPts val="0"/>
              </a:spcBef>
              <a:spcAft>
                <a:spcPts val="0"/>
              </a:spcAft>
              <a:buClr>
                <a:schemeClr val="dk1"/>
              </a:buClr>
              <a:buSzPts val="2800"/>
              <a:buFont typeface="Arial"/>
              <a:buNone/>
              <a:defRPr sz="1800" b="0" i="0" u="none" strike="noStrike" cap="none">
                <a:solidFill>
                  <a:schemeClr val="dk1"/>
                </a:solidFill>
                <a:latin typeface="Arial"/>
                <a:ea typeface="Arial"/>
                <a:cs typeface="Arial"/>
                <a:sym typeface="Arial"/>
              </a:defRPr>
            </a:lvl8pPr>
            <a:lvl9pPr marL="1828800" marR="0" lvl="8" indent="0" algn="ctr" rtl="0">
              <a:lnSpc>
                <a:spcPct val="100000"/>
              </a:lnSpc>
              <a:spcBef>
                <a:spcPts val="0"/>
              </a:spcBef>
              <a:spcAft>
                <a:spcPts val="0"/>
              </a:spcAft>
              <a:buClr>
                <a:schemeClr val="dk1"/>
              </a:buClr>
              <a:buSzPts val="2800"/>
              <a:buFont typeface="Arial"/>
              <a:buNone/>
              <a:defRPr sz="1800" b="0" i="0" u="none" strike="noStrike" cap="none">
                <a:solidFill>
                  <a:schemeClr val="dk1"/>
                </a:solidFill>
                <a:latin typeface="Arial"/>
                <a:ea typeface="Arial"/>
                <a:cs typeface="Arial"/>
                <a:sym typeface="Arial"/>
              </a:defRPr>
            </a:lvl9pPr>
          </a:lstStyle>
          <a:p>
            <a:r>
              <a:rPr lang="en-US" sz="2800" b="1" dirty="0">
                <a:solidFill>
                  <a:srgbClr val="0000FF"/>
                </a:solidFill>
              </a:rPr>
              <a:t>Fallacy  #2: Quantum Computing will soon rescue us from end of Moore’s Law</a:t>
            </a:r>
          </a:p>
        </p:txBody>
      </p:sp>
    </p:spTree>
    <p:extLst>
      <p:ext uri="{BB962C8B-B14F-4D97-AF65-F5344CB8AC3E}">
        <p14:creationId xmlns:p14="http://schemas.microsoft.com/office/powerpoint/2010/main" val="21538415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45">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5">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45">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4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5"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00"/>
        <p:cNvGrpSpPr/>
        <p:nvPr/>
      </p:nvGrpSpPr>
      <p:grpSpPr>
        <a:xfrm>
          <a:off x="0" y="0"/>
          <a:ext cx="0" cy="0"/>
          <a:chOff x="0" y="0"/>
          <a:chExt cx="0" cy="0"/>
        </a:xfrm>
      </p:grpSpPr>
      <p:pic>
        <p:nvPicPr>
          <p:cNvPr id="6" name="Google Shape;262;p35">
            <a:extLst>
              <a:ext uri="{FF2B5EF4-FFF2-40B4-BE49-F238E27FC236}">
                <a16:creationId xmlns:a16="http://schemas.microsoft.com/office/drawing/2014/main" id="{6AB36F21-80E0-3843-BE0F-75B17AAA263E}"/>
              </a:ext>
            </a:extLst>
          </p:cNvPr>
          <p:cNvPicPr preferRelativeResize="0"/>
          <p:nvPr/>
        </p:nvPicPr>
        <p:blipFill rotWithShape="1">
          <a:blip r:embed="rId3">
            <a:alphaModFix/>
          </a:blip>
          <a:srcRect/>
          <a:stretch/>
        </p:blipFill>
        <p:spPr>
          <a:xfrm>
            <a:off x="5030425" y="1481446"/>
            <a:ext cx="5146975" cy="2948214"/>
          </a:xfrm>
          <a:prstGeom prst="rect">
            <a:avLst/>
          </a:prstGeom>
          <a:noFill/>
          <a:ln>
            <a:noFill/>
          </a:ln>
        </p:spPr>
      </p:pic>
      <p:sp>
        <p:nvSpPr>
          <p:cNvPr id="501" name="Google Shape;501;p49"/>
          <p:cNvSpPr txBox="1">
            <a:spLocks noGrp="1"/>
          </p:cNvSpPr>
          <p:nvPr>
            <p:ph type="title"/>
          </p:nvPr>
        </p:nvSpPr>
        <p:spPr>
          <a:xfrm>
            <a:off x="155700" y="76200"/>
            <a:ext cx="8903240" cy="870000"/>
          </a:xfrm>
          <a:prstGeom prst="rect">
            <a:avLst/>
          </a:prstGeom>
          <a:noFill/>
          <a:ln>
            <a:noFill/>
          </a:ln>
        </p:spPr>
        <p:txBody>
          <a:bodyPr spcFirstLastPara="1" wrap="square" lIns="91425" tIns="45700" rIns="91425" bIns="45700" anchor="ctr" anchorCtr="0">
            <a:noAutofit/>
          </a:bodyPr>
          <a:lstStyle/>
          <a:p>
            <a:pPr lvl="0">
              <a:buClr>
                <a:srgbClr val="000000"/>
              </a:buClr>
              <a:buSzPts val="1100"/>
            </a:pPr>
            <a:r>
              <a:rPr lang="en-US" sz="2800" dirty="0">
                <a:solidFill>
                  <a:srgbClr val="244AFC"/>
                </a:solidFill>
              </a:rPr>
              <a:t>Pitfall #3</a:t>
            </a:r>
            <a:r>
              <a:rPr lang="en-US" sz="2800" dirty="0"/>
              <a:t>: Not remembering computer architecture history</a:t>
            </a:r>
            <a:endParaRPr sz="2800" i="0" u="none" strike="noStrike" cap="small" dirty="0">
              <a:solidFill>
                <a:srgbClr val="0000FF"/>
              </a:solidFill>
            </a:endParaRPr>
          </a:p>
        </p:txBody>
      </p:sp>
      <p:sp>
        <p:nvSpPr>
          <p:cNvPr id="502" name="Google Shape;502;p49"/>
          <p:cNvSpPr txBox="1">
            <a:spLocks noGrp="1"/>
          </p:cNvSpPr>
          <p:nvPr>
            <p:ph type="body" idx="1"/>
          </p:nvPr>
        </p:nvSpPr>
        <p:spPr>
          <a:xfrm>
            <a:off x="389912" y="1054876"/>
            <a:ext cx="6708005" cy="3943200"/>
          </a:xfrm>
          <a:prstGeom prst="rect">
            <a:avLst/>
          </a:prstGeom>
          <a:noFill/>
          <a:ln>
            <a:noFill/>
          </a:ln>
        </p:spPr>
        <p:txBody>
          <a:bodyPr spcFirstLastPara="1" wrap="square" lIns="91425" tIns="45700" rIns="91425" bIns="45700" anchor="t" anchorCtr="0">
            <a:noAutofit/>
          </a:bodyPr>
          <a:lstStyle/>
          <a:p>
            <a:pPr marL="282575" lvl="0" indent="-252095" rtl="0">
              <a:spcBef>
                <a:spcPts val="0"/>
              </a:spcBef>
              <a:spcAft>
                <a:spcPts val="0"/>
              </a:spcAft>
              <a:buClr>
                <a:schemeClr val="dk2"/>
              </a:buClr>
              <a:buSzPts val="2400"/>
              <a:buFont typeface="Arial"/>
              <a:buChar char="•"/>
            </a:pPr>
            <a:r>
              <a:rPr lang="en-US" sz="2400" dirty="0"/>
              <a:t>Ideas failed for general purpose computing can work fine for domain specific architectures</a:t>
            </a:r>
          </a:p>
          <a:p>
            <a:pPr marL="282575" lvl="0" indent="-252095" rtl="0">
              <a:spcBef>
                <a:spcPts val="0"/>
              </a:spcBef>
              <a:spcAft>
                <a:spcPts val="0"/>
              </a:spcAft>
              <a:buClr>
                <a:schemeClr val="dk2"/>
              </a:buClr>
              <a:buSzPts val="2400"/>
              <a:buFont typeface="Arial"/>
              <a:buChar char="•"/>
            </a:pPr>
            <a:r>
              <a:rPr lang="en-US" sz="2400" dirty="0"/>
              <a:t>More effective parallelism:</a:t>
            </a:r>
            <a:endParaRPr sz="2400" dirty="0"/>
          </a:p>
          <a:p>
            <a:pPr marL="577850" lvl="1" indent="-241934" rtl="0">
              <a:spcBef>
                <a:spcPts val="0"/>
              </a:spcBef>
              <a:spcAft>
                <a:spcPts val="0"/>
              </a:spcAft>
              <a:buClr>
                <a:schemeClr val="dk2"/>
              </a:buClr>
              <a:buSzPts val="1800"/>
              <a:buFont typeface="Arial"/>
              <a:buChar char="•"/>
            </a:pPr>
            <a:r>
              <a:rPr lang="en-US" sz="1800" dirty="0"/>
              <a:t>SIMD vs. MIMD</a:t>
            </a:r>
            <a:endParaRPr sz="1800" dirty="0"/>
          </a:p>
          <a:p>
            <a:pPr marL="577850" lvl="1" indent="-241934" rtl="0">
              <a:spcBef>
                <a:spcPts val="0"/>
              </a:spcBef>
              <a:spcAft>
                <a:spcPts val="0"/>
              </a:spcAft>
              <a:buClr>
                <a:schemeClr val="dk2"/>
              </a:buClr>
              <a:buSzPts val="1800"/>
              <a:buFont typeface="Arial"/>
              <a:buChar char="•"/>
            </a:pPr>
            <a:r>
              <a:rPr lang="en-US" sz="1800" dirty="0"/>
              <a:t>VLIW vs. Speculative, out-of-order</a:t>
            </a:r>
            <a:endParaRPr sz="1800" dirty="0"/>
          </a:p>
          <a:p>
            <a:pPr marL="282575" lvl="0" indent="-252095" rtl="0">
              <a:spcBef>
                <a:spcPts val="0"/>
              </a:spcBef>
              <a:spcAft>
                <a:spcPts val="0"/>
              </a:spcAft>
              <a:buClr>
                <a:schemeClr val="dk2"/>
              </a:buClr>
              <a:buSzPts val="2400"/>
              <a:buFont typeface="Arial"/>
              <a:buChar char="•"/>
            </a:pPr>
            <a:r>
              <a:rPr lang="en-US" sz="2400" dirty="0"/>
              <a:t>More effective use of Memory </a:t>
            </a:r>
            <a:br>
              <a:rPr lang="en-US" sz="2400" dirty="0"/>
            </a:br>
            <a:r>
              <a:rPr lang="en-US" sz="2400" dirty="0"/>
              <a:t>Bandwidth</a:t>
            </a:r>
            <a:endParaRPr sz="2400" dirty="0"/>
          </a:p>
          <a:p>
            <a:pPr marL="577850" lvl="1" indent="-241934" rtl="0">
              <a:spcBef>
                <a:spcPts val="0"/>
              </a:spcBef>
              <a:spcAft>
                <a:spcPts val="0"/>
              </a:spcAft>
              <a:buClr>
                <a:schemeClr val="dk2"/>
              </a:buClr>
              <a:buSzPts val="1800"/>
              <a:buFont typeface="Arial"/>
              <a:buChar char="•"/>
            </a:pPr>
            <a:r>
              <a:rPr lang="en-US" sz="1800" dirty="0"/>
              <a:t>User controlled versus caches</a:t>
            </a:r>
          </a:p>
          <a:p>
            <a:pPr marL="120650" indent="-241934">
              <a:buClr>
                <a:schemeClr val="dk2"/>
              </a:buClr>
              <a:buSzPts val="1800"/>
              <a:buFont typeface="Arial"/>
              <a:buChar char="•"/>
            </a:pPr>
            <a:r>
              <a:rPr lang="en-US" sz="2400" dirty="0"/>
              <a:t>TPUv1: Systolic Arrays, </a:t>
            </a:r>
            <a:br>
              <a:rPr lang="en-US" sz="2400" dirty="0"/>
            </a:br>
            <a:r>
              <a:rPr lang="en-US" sz="2400" dirty="0"/>
              <a:t>  Decoupled Access/Execute, CISC (1970s)</a:t>
            </a:r>
          </a:p>
          <a:p>
            <a:pPr marL="577850" lvl="1" indent="-241934" rtl="0">
              <a:spcBef>
                <a:spcPts val="0"/>
              </a:spcBef>
              <a:spcAft>
                <a:spcPts val="0"/>
              </a:spcAft>
              <a:buClr>
                <a:schemeClr val="dk2"/>
              </a:buClr>
              <a:buSzPts val="1800"/>
              <a:buFont typeface="Arial"/>
              <a:buChar char="•"/>
            </a:pPr>
            <a:endParaRPr lang="en-US" sz="1800" dirty="0"/>
          </a:p>
        </p:txBody>
      </p:sp>
      <p:sp>
        <p:nvSpPr>
          <p:cNvPr id="503" name="Google Shape;503;p49"/>
          <p:cNvSpPr txBox="1">
            <a:spLocks noGrp="1"/>
          </p:cNvSpPr>
          <p:nvPr>
            <p:ph type="sldNum" idx="12"/>
          </p:nvPr>
        </p:nvSpPr>
        <p:spPr>
          <a:xfrm>
            <a:off x="7010401" y="4964906"/>
            <a:ext cx="2133600" cy="178500"/>
          </a:xfrm>
          <a:prstGeom prst="rect">
            <a:avLst/>
          </a:prstGeom>
          <a:noFill/>
          <a:ln>
            <a:noFill/>
          </a:ln>
        </p:spPr>
        <p:txBody>
          <a:bodyPr spcFirstLastPara="1" wrap="square" lIns="91425" tIns="45700" rIns="91425" bIns="45700" anchor="ctr" anchorCtr="0">
            <a:noAutofit/>
          </a:bodyPr>
          <a:lstStyle/>
          <a:p>
            <a:pPr marL="0" lvl="0" indent="0" rtl="0">
              <a:spcBef>
                <a:spcPts val="0"/>
              </a:spcBef>
              <a:spcAft>
                <a:spcPts val="0"/>
              </a:spcAft>
              <a:buClr>
                <a:schemeClr val="dk1"/>
              </a:buClr>
              <a:buSzPts val="400"/>
              <a:buFont typeface="Arial Black"/>
              <a:buNone/>
            </a:pPr>
            <a:fld id="{00000000-1234-1234-1234-123412341234}" type="slidenum">
              <a:rPr lang="en-US"/>
              <a:t>7</a:t>
            </a:fld>
            <a:endParaRPr/>
          </a:p>
        </p:txBody>
      </p:sp>
    </p:spTree>
    <p:extLst>
      <p:ext uri="{BB962C8B-B14F-4D97-AF65-F5344CB8AC3E}">
        <p14:creationId xmlns:p14="http://schemas.microsoft.com/office/powerpoint/2010/main" val="4778295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0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0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0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50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0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02">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502">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02"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0" name="Google Shape;1200;p166"/>
          <p:cNvSpPr txBox="1"/>
          <p:nvPr/>
        </p:nvSpPr>
        <p:spPr>
          <a:xfrm>
            <a:off x="326557" y="262866"/>
            <a:ext cx="6909900" cy="517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rgbClr val="666666"/>
              </a:solidFill>
              <a:latin typeface="Roboto"/>
              <a:ea typeface="Roboto"/>
              <a:cs typeface="Roboto"/>
              <a:sym typeface="Roboto"/>
            </a:endParaRPr>
          </a:p>
        </p:txBody>
      </p:sp>
      <p:sp>
        <p:nvSpPr>
          <p:cNvPr id="1202" name="Google Shape;1202;p166"/>
          <p:cNvSpPr/>
          <p:nvPr/>
        </p:nvSpPr>
        <p:spPr>
          <a:xfrm>
            <a:off x="2788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a:t>M</a:t>
            </a:r>
            <a:endParaRPr sz="900"/>
          </a:p>
        </p:txBody>
      </p:sp>
      <p:sp>
        <p:nvSpPr>
          <p:cNvPr id="1203" name="Google Shape;1203;p166"/>
          <p:cNvSpPr/>
          <p:nvPr/>
        </p:nvSpPr>
        <p:spPr>
          <a:xfrm>
            <a:off x="3052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04" name="Google Shape;1204;p166"/>
          <p:cNvSpPr/>
          <p:nvPr/>
        </p:nvSpPr>
        <p:spPr>
          <a:xfrm>
            <a:off x="3316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05" name="Google Shape;1205;p166"/>
          <p:cNvSpPr/>
          <p:nvPr/>
        </p:nvSpPr>
        <p:spPr>
          <a:xfrm>
            <a:off x="3580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06" name="Google Shape;1206;p166"/>
          <p:cNvSpPr/>
          <p:nvPr/>
        </p:nvSpPr>
        <p:spPr>
          <a:xfrm>
            <a:off x="3844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07" name="Google Shape;1207;p166"/>
          <p:cNvSpPr/>
          <p:nvPr/>
        </p:nvSpPr>
        <p:spPr>
          <a:xfrm>
            <a:off x="4108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08" name="Google Shape;1208;p166"/>
          <p:cNvSpPr/>
          <p:nvPr/>
        </p:nvSpPr>
        <p:spPr>
          <a:xfrm>
            <a:off x="4372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09" name="Google Shape;1209;p166"/>
          <p:cNvSpPr/>
          <p:nvPr/>
        </p:nvSpPr>
        <p:spPr>
          <a:xfrm>
            <a:off x="4636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10" name="Google Shape;1210;p166"/>
          <p:cNvSpPr/>
          <p:nvPr/>
        </p:nvSpPr>
        <p:spPr>
          <a:xfrm>
            <a:off x="4900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11" name="Google Shape;1211;p166"/>
          <p:cNvSpPr/>
          <p:nvPr/>
        </p:nvSpPr>
        <p:spPr>
          <a:xfrm>
            <a:off x="5164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12" name="Google Shape;1212;p166"/>
          <p:cNvSpPr/>
          <p:nvPr/>
        </p:nvSpPr>
        <p:spPr>
          <a:xfrm>
            <a:off x="5428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13" name="Google Shape;1213;p166"/>
          <p:cNvSpPr/>
          <p:nvPr/>
        </p:nvSpPr>
        <p:spPr>
          <a:xfrm>
            <a:off x="5692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14" name="Google Shape;1214;p166"/>
          <p:cNvSpPr/>
          <p:nvPr/>
        </p:nvSpPr>
        <p:spPr>
          <a:xfrm>
            <a:off x="5956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15" name="Google Shape;1215;p166"/>
          <p:cNvSpPr/>
          <p:nvPr/>
        </p:nvSpPr>
        <p:spPr>
          <a:xfrm>
            <a:off x="6220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16" name="Google Shape;1216;p166"/>
          <p:cNvSpPr/>
          <p:nvPr/>
        </p:nvSpPr>
        <p:spPr>
          <a:xfrm>
            <a:off x="6484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17" name="Google Shape;1217;p166"/>
          <p:cNvSpPr/>
          <p:nvPr/>
        </p:nvSpPr>
        <p:spPr>
          <a:xfrm>
            <a:off x="6748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18" name="Google Shape;1218;p166"/>
          <p:cNvSpPr/>
          <p:nvPr/>
        </p:nvSpPr>
        <p:spPr>
          <a:xfrm>
            <a:off x="7012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19" name="Google Shape;1219;p166"/>
          <p:cNvSpPr/>
          <p:nvPr/>
        </p:nvSpPr>
        <p:spPr>
          <a:xfrm>
            <a:off x="7276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20" name="Google Shape;1220;p166"/>
          <p:cNvSpPr/>
          <p:nvPr/>
        </p:nvSpPr>
        <p:spPr>
          <a:xfrm>
            <a:off x="7540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21" name="Google Shape;1221;p166"/>
          <p:cNvSpPr/>
          <p:nvPr/>
        </p:nvSpPr>
        <p:spPr>
          <a:xfrm>
            <a:off x="7804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22" name="Google Shape;1222;p166"/>
          <p:cNvSpPr/>
          <p:nvPr/>
        </p:nvSpPr>
        <p:spPr>
          <a:xfrm>
            <a:off x="8068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23" name="Google Shape;1223;p166"/>
          <p:cNvSpPr/>
          <p:nvPr/>
        </p:nvSpPr>
        <p:spPr>
          <a:xfrm>
            <a:off x="8332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24" name="Google Shape;1224;p166"/>
          <p:cNvSpPr/>
          <p:nvPr/>
        </p:nvSpPr>
        <p:spPr>
          <a:xfrm>
            <a:off x="8596753" y="193990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26" name="Google Shape;1226;p166"/>
          <p:cNvSpPr/>
          <p:nvPr/>
        </p:nvSpPr>
        <p:spPr>
          <a:xfrm>
            <a:off x="412753" y="1939903"/>
            <a:ext cx="264000" cy="264000"/>
          </a:xfrm>
          <a:prstGeom prst="rect">
            <a:avLst/>
          </a:prstGeom>
          <a:solidFill>
            <a:srgbClr val="43434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S</a:t>
            </a:r>
            <a:endParaRPr sz="900">
              <a:solidFill>
                <a:srgbClr val="FFFFFF"/>
              </a:solidFill>
            </a:endParaRPr>
          </a:p>
        </p:txBody>
      </p:sp>
      <p:sp>
        <p:nvSpPr>
          <p:cNvPr id="1227" name="Google Shape;1227;p166"/>
          <p:cNvSpPr/>
          <p:nvPr/>
        </p:nvSpPr>
        <p:spPr>
          <a:xfrm>
            <a:off x="676753" y="1939903"/>
            <a:ext cx="264000" cy="2640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a:t>
            </a:r>
            <a:endParaRPr sz="900"/>
          </a:p>
        </p:txBody>
      </p:sp>
      <p:sp>
        <p:nvSpPr>
          <p:cNvPr id="1228" name="Google Shape;1228;p166"/>
          <p:cNvSpPr/>
          <p:nvPr/>
        </p:nvSpPr>
        <p:spPr>
          <a:xfrm>
            <a:off x="940753" y="1939903"/>
            <a:ext cx="264000" cy="2640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a:t>
            </a:r>
            <a:endParaRPr sz="900"/>
          </a:p>
        </p:txBody>
      </p:sp>
      <p:sp>
        <p:nvSpPr>
          <p:cNvPr id="1229" name="Google Shape;1229;p166"/>
          <p:cNvSpPr/>
          <p:nvPr/>
        </p:nvSpPr>
        <p:spPr>
          <a:xfrm>
            <a:off x="1204753" y="1939903"/>
            <a:ext cx="264000" cy="2640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a:t>
            </a:r>
            <a:endParaRPr sz="900"/>
          </a:p>
        </p:txBody>
      </p:sp>
      <p:sp>
        <p:nvSpPr>
          <p:cNvPr id="1230" name="Google Shape;1230;p166"/>
          <p:cNvSpPr/>
          <p:nvPr/>
        </p:nvSpPr>
        <p:spPr>
          <a:xfrm>
            <a:off x="1468753" y="1939903"/>
            <a:ext cx="264000" cy="2640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a:t>
            </a:r>
            <a:endParaRPr sz="900"/>
          </a:p>
        </p:txBody>
      </p:sp>
      <p:sp>
        <p:nvSpPr>
          <p:cNvPr id="1231" name="Google Shape;1231;p166"/>
          <p:cNvSpPr/>
          <p:nvPr/>
        </p:nvSpPr>
        <p:spPr>
          <a:xfrm>
            <a:off x="1732753" y="1939903"/>
            <a:ext cx="264000" cy="2640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a:t>
            </a:r>
            <a:endParaRPr sz="900"/>
          </a:p>
        </p:txBody>
      </p:sp>
      <p:sp>
        <p:nvSpPr>
          <p:cNvPr id="1232" name="Google Shape;1232;p166"/>
          <p:cNvSpPr/>
          <p:nvPr/>
        </p:nvSpPr>
        <p:spPr>
          <a:xfrm>
            <a:off x="1996753" y="1939903"/>
            <a:ext cx="264000" cy="2640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a:t>
            </a:r>
            <a:endParaRPr sz="900"/>
          </a:p>
        </p:txBody>
      </p:sp>
      <p:sp>
        <p:nvSpPr>
          <p:cNvPr id="1233" name="Google Shape;1233;p166"/>
          <p:cNvSpPr/>
          <p:nvPr/>
        </p:nvSpPr>
        <p:spPr>
          <a:xfrm>
            <a:off x="2260753" y="1939903"/>
            <a:ext cx="264000" cy="2640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a:t>
            </a:r>
            <a:endParaRPr sz="900"/>
          </a:p>
        </p:txBody>
      </p:sp>
      <p:sp>
        <p:nvSpPr>
          <p:cNvPr id="1234" name="Google Shape;1234;p166"/>
          <p:cNvSpPr/>
          <p:nvPr/>
        </p:nvSpPr>
        <p:spPr>
          <a:xfrm>
            <a:off x="2524753" y="1939903"/>
            <a:ext cx="264000" cy="2640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a:t>
            </a:r>
            <a:endParaRPr sz="900"/>
          </a:p>
        </p:txBody>
      </p:sp>
      <p:cxnSp>
        <p:nvCxnSpPr>
          <p:cNvPr id="1235" name="Google Shape;1235;p166"/>
          <p:cNvCxnSpPr/>
          <p:nvPr/>
        </p:nvCxnSpPr>
        <p:spPr>
          <a:xfrm>
            <a:off x="678528" y="1871978"/>
            <a:ext cx="2117700" cy="0"/>
          </a:xfrm>
          <a:prstGeom prst="straightConnector1">
            <a:avLst/>
          </a:prstGeom>
          <a:noFill/>
          <a:ln w="9525" cap="flat" cmpd="sng">
            <a:solidFill>
              <a:srgbClr val="999999"/>
            </a:solidFill>
            <a:prstDash val="solid"/>
            <a:round/>
            <a:headEnd type="triangle" w="med" len="med"/>
            <a:tailEnd type="triangle" w="med" len="med"/>
          </a:ln>
        </p:spPr>
      </p:cxnSp>
      <p:cxnSp>
        <p:nvCxnSpPr>
          <p:cNvPr id="1236" name="Google Shape;1236;p166"/>
          <p:cNvCxnSpPr/>
          <p:nvPr/>
        </p:nvCxnSpPr>
        <p:spPr>
          <a:xfrm>
            <a:off x="2788753" y="1870953"/>
            <a:ext cx="6059100" cy="27000"/>
          </a:xfrm>
          <a:prstGeom prst="straightConnector1">
            <a:avLst/>
          </a:prstGeom>
          <a:noFill/>
          <a:ln w="9525" cap="flat" cmpd="sng">
            <a:solidFill>
              <a:srgbClr val="999999"/>
            </a:solidFill>
            <a:prstDash val="solid"/>
            <a:round/>
            <a:headEnd type="triangle" w="med" len="med"/>
            <a:tailEnd type="triangle" w="med" len="med"/>
          </a:ln>
        </p:spPr>
      </p:cxnSp>
      <p:sp>
        <p:nvSpPr>
          <p:cNvPr id="1237" name="Google Shape;1237;p166"/>
          <p:cNvSpPr txBox="1"/>
          <p:nvPr/>
        </p:nvSpPr>
        <p:spPr>
          <a:xfrm>
            <a:off x="917928" y="1621828"/>
            <a:ext cx="1638900" cy="26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t>Exponent: 8 bits</a:t>
            </a:r>
            <a:endParaRPr sz="800"/>
          </a:p>
        </p:txBody>
      </p:sp>
      <p:sp>
        <p:nvSpPr>
          <p:cNvPr id="1238" name="Google Shape;1238;p166"/>
          <p:cNvSpPr txBox="1"/>
          <p:nvPr/>
        </p:nvSpPr>
        <p:spPr>
          <a:xfrm>
            <a:off x="3768553" y="1621828"/>
            <a:ext cx="4112400" cy="26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t>Mantissa (Significand):  23 bits</a:t>
            </a:r>
            <a:endParaRPr sz="800"/>
          </a:p>
        </p:txBody>
      </p:sp>
      <p:sp>
        <p:nvSpPr>
          <p:cNvPr id="1239" name="Google Shape;1239;p166"/>
          <p:cNvSpPr txBox="1"/>
          <p:nvPr/>
        </p:nvSpPr>
        <p:spPr>
          <a:xfrm>
            <a:off x="326553" y="1209328"/>
            <a:ext cx="5665200" cy="41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dirty="0">
                <a:latin typeface="Roboto"/>
                <a:ea typeface="Roboto"/>
                <a:cs typeface="Roboto"/>
                <a:sym typeface="Roboto"/>
              </a:rPr>
              <a:t>fp32: Single-precision IEEE Floating Point Format</a:t>
            </a:r>
            <a:endParaRPr sz="1800" dirty="0">
              <a:latin typeface="Roboto"/>
              <a:ea typeface="Roboto"/>
              <a:cs typeface="Roboto"/>
              <a:sym typeface="Roboto"/>
            </a:endParaRPr>
          </a:p>
        </p:txBody>
      </p:sp>
      <p:sp>
        <p:nvSpPr>
          <p:cNvPr id="1240" name="Google Shape;1240;p166"/>
          <p:cNvSpPr txBox="1"/>
          <p:nvPr/>
        </p:nvSpPr>
        <p:spPr>
          <a:xfrm>
            <a:off x="5529319" y="1188353"/>
            <a:ext cx="3202556" cy="412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b="1" dirty="0">
                <a:latin typeface="Roboto"/>
                <a:ea typeface="Roboto"/>
                <a:cs typeface="Roboto"/>
                <a:sym typeface="Roboto"/>
              </a:rPr>
              <a:t>Smallest number: 2</a:t>
            </a:r>
            <a:r>
              <a:rPr lang="en" sz="2000" b="1" baseline="30000" dirty="0">
                <a:latin typeface="Roboto"/>
                <a:ea typeface="Roboto"/>
                <a:cs typeface="Roboto"/>
                <a:sym typeface="Roboto"/>
              </a:rPr>
              <a:t>-126</a:t>
            </a:r>
            <a:endParaRPr sz="2000" b="1" baseline="30000" dirty="0">
              <a:latin typeface="Roboto"/>
              <a:ea typeface="Roboto"/>
              <a:cs typeface="Roboto"/>
              <a:sym typeface="Roboto"/>
            </a:endParaRPr>
          </a:p>
        </p:txBody>
      </p:sp>
      <p:grpSp>
        <p:nvGrpSpPr>
          <p:cNvPr id="1242" name="Google Shape;1242;p166"/>
          <p:cNvGrpSpPr/>
          <p:nvPr/>
        </p:nvGrpSpPr>
        <p:grpSpPr>
          <a:xfrm>
            <a:off x="418455" y="2955591"/>
            <a:ext cx="5292537" cy="582075"/>
            <a:chOff x="348000" y="2846588"/>
            <a:chExt cx="4964100" cy="582075"/>
          </a:xfrm>
        </p:grpSpPr>
        <p:sp>
          <p:nvSpPr>
            <p:cNvPr id="1243" name="Google Shape;1243;p166"/>
            <p:cNvSpPr/>
            <p:nvPr/>
          </p:nvSpPr>
          <p:spPr>
            <a:xfrm>
              <a:off x="348000" y="3164638"/>
              <a:ext cx="264000" cy="264000"/>
            </a:xfrm>
            <a:prstGeom prst="rect">
              <a:avLst/>
            </a:prstGeom>
            <a:solidFill>
              <a:srgbClr val="43434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S</a:t>
              </a:r>
              <a:endParaRPr sz="900">
                <a:solidFill>
                  <a:srgbClr val="FFFFFF"/>
                </a:solidFill>
              </a:endParaRPr>
            </a:p>
          </p:txBody>
        </p:sp>
        <p:sp>
          <p:nvSpPr>
            <p:cNvPr id="1244" name="Google Shape;1244;p166"/>
            <p:cNvSpPr/>
            <p:nvPr/>
          </p:nvSpPr>
          <p:spPr>
            <a:xfrm>
              <a:off x="612000" y="3164663"/>
              <a:ext cx="264000" cy="2640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a:t>
              </a:r>
              <a:endParaRPr sz="900"/>
            </a:p>
          </p:txBody>
        </p:sp>
        <p:sp>
          <p:nvSpPr>
            <p:cNvPr id="1245" name="Google Shape;1245;p166"/>
            <p:cNvSpPr/>
            <p:nvPr/>
          </p:nvSpPr>
          <p:spPr>
            <a:xfrm>
              <a:off x="876000" y="3164663"/>
              <a:ext cx="264000" cy="2640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a:t>
              </a:r>
              <a:endParaRPr sz="900"/>
            </a:p>
          </p:txBody>
        </p:sp>
        <p:sp>
          <p:nvSpPr>
            <p:cNvPr id="1246" name="Google Shape;1246;p166"/>
            <p:cNvSpPr/>
            <p:nvPr/>
          </p:nvSpPr>
          <p:spPr>
            <a:xfrm>
              <a:off x="1140000" y="3164663"/>
              <a:ext cx="264000" cy="2640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a:t>
              </a:r>
              <a:endParaRPr sz="900"/>
            </a:p>
          </p:txBody>
        </p:sp>
        <p:sp>
          <p:nvSpPr>
            <p:cNvPr id="1247" name="Google Shape;1247;p166"/>
            <p:cNvSpPr/>
            <p:nvPr/>
          </p:nvSpPr>
          <p:spPr>
            <a:xfrm>
              <a:off x="1404000" y="3164663"/>
              <a:ext cx="264000" cy="2640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a:t>
              </a:r>
              <a:endParaRPr sz="900"/>
            </a:p>
          </p:txBody>
        </p:sp>
        <p:sp>
          <p:nvSpPr>
            <p:cNvPr id="1248" name="Google Shape;1248;p166"/>
            <p:cNvSpPr/>
            <p:nvPr/>
          </p:nvSpPr>
          <p:spPr>
            <a:xfrm>
              <a:off x="1668000" y="3164663"/>
              <a:ext cx="264000" cy="2640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a:t>
              </a:r>
              <a:endParaRPr sz="900"/>
            </a:p>
          </p:txBody>
        </p:sp>
        <p:sp>
          <p:nvSpPr>
            <p:cNvPr id="1249" name="Google Shape;1249;p166"/>
            <p:cNvSpPr/>
            <p:nvPr/>
          </p:nvSpPr>
          <p:spPr>
            <a:xfrm>
              <a:off x="1932000" y="316466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a:t>M</a:t>
              </a:r>
              <a:endParaRPr sz="900"/>
            </a:p>
          </p:txBody>
        </p:sp>
        <p:sp>
          <p:nvSpPr>
            <p:cNvPr id="1250" name="Google Shape;1250;p166"/>
            <p:cNvSpPr/>
            <p:nvPr/>
          </p:nvSpPr>
          <p:spPr>
            <a:xfrm>
              <a:off x="2196000" y="316466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51" name="Google Shape;1251;p166"/>
            <p:cNvSpPr/>
            <p:nvPr/>
          </p:nvSpPr>
          <p:spPr>
            <a:xfrm>
              <a:off x="2460000" y="316466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52" name="Google Shape;1252;p166"/>
            <p:cNvSpPr/>
            <p:nvPr/>
          </p:nvSpPr>
          <p:spPr>
            <a:xfrm>
              <a:off x="2724000" y="316466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53" name="Google Shape;1253;p166"/>
            <p:cNvSpPr/>
            <p:nvPr/>
          </p:nvSpPr>
          <p:spPr>
            <a:xfrm>
              <a:off x="2988000" y="316466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54" name="Google Shape;1254;p166"/>
            <p:cNvSpPr/>
            <p:nvPr/>
          </p:nvSpPr>
          <p:spPr>
            <a:xfrm>
              <a:off x="3252000" y="316466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55" name="Google Shape;1255;p166"/>
            <p:cNvSpPr/>
            <p:nvPr/>
          </p:nvSpPr>
          <p:spPr>
            <a:xfrm>
              <a:off x="3516000" y="316466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56" name="Google Shape;1256;p166"/>
            <p:cNvSpPr/>
            <p:nvPr/>
          </p:nvSpPr>
          <p:spPr>
            <a:xfrm>
              <a:off x="3780000" y="316466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57" name="Google Shape;1257;p166"/>
            <p:cNvSpPr/>
            <p:nvPr/>
          </p:nvSpPr>
          <p:spPr>
            <a:xfrm>
              <a:off x="4044000" y="316466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58" name="Google Shape;1258;p166"/>
            <p:cNvSpPr/>
            <p:nvPr/>
          </p:nvSpPr>
          <p:spPr>
            <a:xfrm>
              <a:off x="4308000" y="3164663"/>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cxnSp>
          <p:nvCxnSpPr>
            <p:cNvPr id="1259" name="Google Shape;1259;p166"/>
            <p:cNvCxnSpPr/>
            <p:nvPr/>
          </p:nvCxnSpPr>
          <p:spPr>
            <a:xfrm>
              <a:off x="614600" y="3096738"/>
              <a:ext cx="1324800" cy="0"/>
            </a:xfrm>
            <a:prstGeom prst="straightConnector1">
              <a:avLst/>
            </a:prstGeom>
            <a:noFill/>
            <a:ln w="9525" cap="flat" cmpd="sng">
              <a:solidFill>
                <a:srgbClr val="999999"/>
              </a:solidFill>
              <a:prstDash val="solid"/>
              <a:round/>
              <a:headEnd type="triangle" w="med" len="med"/>
              <a:tailEnd type="triangle" w="med" len="med"/>
            </a:ln>
          </p:spPr>
        </p:cxnSp>
        <p:cxnSp>
          <p:nvCxnSpPr>
            <p:cNvPr id="1260" name="Google Shape;1260;p166"/>
            <p:cNvCxnSpPr/>
            <p:nvPr/>
          </p:nvCxnSpPr>
          <p:spPr>
            <a:xfrm>
              <a:off x="1932000" y="3095713"/>
              <a:ext cx="2647800" cy="0"/>
            </a:xfrm>
            <a:prstGeom prst="straightConnector1">
              <a:avLst/>
            </a:prstGeom>
            <a:noFill/>
            <a:ln w="9525" cap="flat" cmpd="sng">
              <a:solidFill>
                <a:srgbClr val="999999"/>
              </a:solidFill>
              <a:prstDash val="solid"/>
              <a:round/>
              <a:headEnd type="triangle" w="med" len="med"/>
              <a:tailEnd type="triangle" w="med" len="med"/>
            </a:ln>
          </p:spPr>
        </p:cxnSp>
        <p:sp>
          <p:nvSpPr>
            <p:cNvPr id="1261" name="Google Shape;1261;p166"/>
            <p:cNvSpPr txBox="1"/>
            <p:nvPr/>
          </p:nvSpPr>
          <p:spPr>
            <a:xfrm>
              <a:off x="452550" y="2846588"/>
              <a:ext cx="1638900" cy="26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t>Exponent: 5 bits</a:t>
              </a:r>
              <a:endParaRPr sz="800"/>
            </a:p>
          </p:txBody>
        </p:sp>
        <p:sp>
          <p:nvSpPr>
            <p:cNvPr id="1262" name="Google Shape;1262;p166"/>
            <p:cNvSpPr txBox="1"/>
            <p:nvPr/>
          </p:nvSpPr>
          <p:spPr>
            <a:xfrm>
              <a:off x="1199700" y="2846588"/>
              <a:ext cx="4112400" cy="26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t>Mantissa (Significand):  10 bits</a:t>
              </a:r>
              <a:endParaRPr sz="800"/>
            </a:p>
          </p:txBody>
        </p:sp>
      </p:grpSp>
      <p:sp>
        <p:nvSpPr>
          <p:cNvPr id="1263" name="Google Shape;1263;p166"/>
          <p:cNvSpPr txBox="1"/>
          <p:nvPr/>
        </p:nvSpPr>
        <p:spPr>
          <a:xfrm>
            <a:off x="326552" y="2520416"/>
            <a:ext cx="6040024" cy="41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dirty="0">
                <a:latin typeface="Roboto"/>
                <a:ea typeface="Roboto"/>
                <a:cs typeface="Roboto"/>
                <a:sym typeface="Roboto"/>
              </a:rPr>
              <a:t>fp16: Half-precision IEEE Floating Point Format</a:t>
            </a:r>
            <a:endParaRPr sz="1800" dirty="0">
              <a:latin typeface="Roboto"/>
              <a:ea typeface="Roboto"/>
              <a:cs typeface="Roboto"/>
              <a:sym typeface="Roboto"/>
            </a:endParaRPr>
          </a:p>
        </p:txBody>
      </p:sp>
      <p:sp>
        <p:nvSpPr>
          <p:cNvPr id="1264" name="Google Shape;1264;p166"/>
          <p:cNvSpPr txBox="1"/>
          <p:nvPr/>
        </p:nvSpPr>
        <p:spPr>
          <a:xfrm>
            <a:off x="5529319" y="2892884"/>
            <a:ext cx="3358348" cy="732993"/>
          </a:xfrm>
          <a:prstGeom prst="rect">
            <a:avLst/>
          </a:prstGeom>
          <a:noFill/>
          <a:ln>
            <a:noFill/>
          </a:ln>
        </p:spPr>
        <p:txBody>
          <a:bodyPr spcFirstLastPara="1" wrap="square" lIns="91425" tIns="91425" rIns="91425" bIns="91425" anchor="ctr" anchorCtr="0">
            <a:noAutofit/>
          </a:bodyPr>
          <a:lstStyle/>
          <a:p>
            <a:pPr lvl="0"/>
            <a:r>
              <a:rPr lang="en" sz="2000" b="1" dirty="0">
                <a:latin typeface="Roboto"/>
                <a:ea typeface="Roboto"/>
                <a:cs typeface="Roboto"/>
                <a:sym typeface="Roboto"/>
              </a:rPr>
              <a:t>Smallest number: 2</a:t>
            </a:r>
            <a:r>
              <a:rPr lang="en" sz="2000" b="1" baseline="30000" dirty="0">
                <a:latin typeface="Roboto"/>
                <a:ea typeface="Roboto"/>
                <a:cs typeface="Roboto"/>
                <a:sym typeface="Roboto"/>
              </a:rPr>
              <a:t>-14</a:t>
            </a:r>
          </a:p>
          <a:p>
            <a:pPr lvl="0"/>
            <a:r>
              <a:rPr lang="en" sz="2000" dirty="0">
                <a:latin typeface="Roboto"/>
                <a:ea typeface="Roboto"/>
                <a:cs typeface="Roboto"/>
                <a:sym typeface="Roboto"/>
              </a:rPr>
              <a:t> </a:t>
            </a:r>
            <a:r>
              <a:rPr lang="en" sz="2000" b="1" dirty="0">
                <a:latin typeface="Roboto"/>
                <a:ea typeface="Roboto"/>
                <a:cs typeface="Roboto"/>
                <a:sym typeface="Roboto"/>
              </a:rPr>
              <a:t>(2</a:t>
            </a:r>
            <a:r>
              <a:rPr lang="en" sz="2000" b="1" baseline="30000" dirty="0">
                <a:latin typeface="Roboto"/>
                <a:ea typeface="Roboto"/>
                <a:cs typeface="Roboto"/>
                <a:sym typeface="Roboto"/>
              </a:rPr>
              <a:t>112</a:t>
            </a:r>
            <a:r>
              <a:rPr lang="en" sz="2000" b="1" dirty="0">
                <a:latin typeface="Roboto"/>
                <a:ea typeface="Roboto"/>
                <a:cs typeface="Roboto"/>
                <a:sym typeface="Roboto"/>
              </a:rPr>
              <a:t> times larger!)</a:t>
            </a:r>
            <a:endParaRPr sz="2000" dirty="0">
              <a:latin typeface="Roboto"/>
              <a:ea typeface="Roboto"/>
              <a:cs typeface="Roboto"/>
              <a:sym typeface="Roboto"/>
            </a:endParaRPr>
          </a:p>
        </p:txBody>
      </p:sp>
      <p:sp>
        <p:nvSpPr>
          <p:cNvPr id="1265" name="Google Shape;1265;p166"/>
          <p:cNvSpPr/>
          <p:nvPr/>
        </p:nvSpPr>
        <p:spPr>
          <a:xfrm>
            <a:off x="69375" y="4438425"/>
            <a:ext cx="4711800" cy="3936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166"/>
          <p:cNvSpPr txBox="1"/>
          <p:nvPr/>
        </p:nvSpPr>
        <p:spPr>
          <a:xfrm>
            <a:off x="331081" y="3832734"/>
            <a:ext cx="5665200" cy="41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800" b="1" dirty="0">
                <a:latin typeface="Roboto"/>
                <a:ea typeface="Roboto"/>
                <a:cs typeface="Roboto"/>
                <a:sym typeface="Roboto"/>
              </a:rPr>
              <a:t>bfloat16: Brain Floating Point Format</a:t>
            </a:r>
            <a:endParaRPr sz="1800" b="1" dirty="0">
              <a:latin typeface="Roboto"/>
              <a:ea typeface="Roboto"/>
              <a:cs typeface="Roboto"/>
              <a:sym typeface="Roboto"/>
            </a:endParaRPr>
          </a:p>
        </p:txBody>
      </p:sp>
      <p:sp>
        <p:nvSpPr>
          <p:cNvPr id="1268" name="Google Shape;1268;p166"/>
          <p:cNvSpPr/>
          <p:nvPr/>
        </p:nvSpPr>
        <p:spPr>
          <a:xfrm>
            <a:off x="417281" y="4515909"/>
            <a:ext cx="264000" cy="264000"/>
          </a:xfrm>
          <a:prstGeom prst="rect">
            <a:avLst/>
          </a:prstGeom>
          <a:solidFill>
            <a:srgbClr val="434343"/>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solidFill>
                  <a:srgbClr val="FFFFFF"/>
                </a:solidFill>
              </a:rPr>
              <a:t>S</a:t>
            </a:r>
            <a:endParaRPr sz="900">
              <a:solidFill>
                <a:srgbClr val="FFFFFF"/>
              </a:solidFill>
            </a:endParaRPr>
          </a:p>
        </p:txBody>
      </p:sp>
      <p:sp>
        <p:nvSpPr>
          <p:cNvPr id="1269" name="Google Shape;1269;p166"/>
          <p:cNvSpPr/>
          <p:nvPr/>
        </p:nvSpPr>
        <p:spPr>
          <a:xfrm>
            <a:off x="681281" y="4515909"/>
            <a:ext cx="264000" cy="2640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a:t>
            </a:r>
            <a:endParaRPr sz="900"/>
          </a:p>
        </p:txBody>
      </p:sp>
      <p:sp>
        <p:nvSpPr>
          <p:cNvPr id="1270" name="Google Shape;1270;p166"/>
          <p:cNvSpPr/>
          <p:nvPr/>
        </p:nvSpPr>
        <p:spPr>
          <a:xfrm>
            <a:off x="945281" y="4515909"/>
            <a:ext cx="264000" cy="2640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a:t>
            </a:r>
            <a:endParaRPr sz="900"/>
          </a:p>
        </p:txBody>
      </p:sp>
      <p:sp>
        <p:nvSpPr>
          <p:cNvPr id="1271" name="Google Shape;1271;p166"/>
          <p:cNvSpPr/>
          <p:nvPr/>
        </p:nvSpPr>
        <p:spPr>
          <a:xfrm>
            <a:off x="1209281" y="4515909"/>
            <a:ext cx="264000" cy="2640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a:t>
            </a:r>
            <a:endParaRPr sz="900"/>
          </a:p>
        </p:txBody>
      </p:sp>
      <p:sp>
        <p:nvSpPr>
          <p:cNvPr id="1272" name="Google Shape;1272;p166"/>
          <p:cNvSpPr/>
          <p:nvPr/>
        </p:nvSpPr>
        <p:spPr>
          <a:xfrm>
            <a:off x="1473281" y="4515909"/>
            <a:ext cx="264000" cy="2640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a:t>
            </a:r>
            <a:endParaRPr sz="900"/>
          </a:p>
        </p:txBody>
      </p:sp>
      <p:sp>
        <p:nvSpPr>
          <p:cNvPr id="1273" name="Google Shape;1273;p166"/>
          <p:cNvSpPr/>
          <p:nvPr/>
        </p:nvSpPr>
        <p:spPr>
          <a:xfrm>
            <a:off x="1737281" y="4515909"/>
            <a:ext cx="264000" cy="2640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a:t>
            </a:r>
            <a:endParaRPr sz="900"/>
          </a:p>
        </p:txBody>
      </p:sp>
      <p:sp>
        <p:nvSpPr>
          <p:cNvPr id="1274" name="Google Shape;1274;p166"/>
          <p:cNvSpPr/>
          <p:nvPr/>
        </p:nvSpPr>
        <p:spPr>
          <a:xfrm>
            <a:off x="2001281" y="4515909"/>
            <a:ext cx="264000" cy="2640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a:t>
            </a:r>
            <a:endParaRPr sz="900"/>
          </a:p>
        </p:txBody>
      </p:sp>
      <p:sp>
        <p:nvSpPr>
          <p:cNvPr id="1275" name="Google Shape;1275;p166"/>
          <p:cNvSpPr/>
          <p:nvPr/>
        </p:nvSpPr>
        <p:spPr>
          <a:xfrm>
            <a:off x="2265281" y="4515909"/>
            <a:ext cx="264000" cy="2640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a:t>
            </a:r>
            <a:endParaRPr sz="900"/>
          </a:p>
        </p:txBody>
      </p:sp>
      <p:sp>
        <p:nvSpPr>
          <p:cNvPr id="1276" name="Google Shape;1276;p166"/>
          <p:cNvSpPr/>
          <p:nvPr/>
        </p:nvSpPr>
        <p:spPr>
          <a:xfrm>
            <a:off x="2529281" y="4515909"/>
            <a:ext cx="264000" cy="264000"/>
          </a:xfrm>
          <a:prstGeom prst="rect">
            <a:avLst/>
          </a:prstGeom>
          <a:solidFill>
            <a:srgbClr val="D9D9D9"/>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E</a:t>
            </a:r>
            <a:endParaRPr sz="900"/>
          </a:p>
        </p:txBody>
      </p:sp>
      <p:cxnSp>
        <p:nvCxnSpPr>
          <p:cNvPr id="1277" name="Google Shape;1277;p166"/>
          <p:cNvCxnSpPr/>
          <p:nvPr/>
        </p:nvCxnSpPr>
        <p:spPr>
          <a:xfrm>
            <a:off x="683056" y="4447984"/>
            <a:ext cx="2117700" cy="0"/>
          </a:xfrm>
          <a:prstGeom prst="straightConnector1">
            <a:avLst/>
          </a:prstGeom>
          <a:noFill/>
          <a:ln w="9525" cap="flat" cmpd="sng">
            <a:solidFill>
              <a:srgbClr val="999999"/>
            </a:solidFill>
            <a:prstDash val="solid"/>
            <a:round/>
            <a:headEnd type="triangle" w="med" len="med"/>
            <a:tailEnd type="triangle" w="med" len="med"/>
          </a:ln>
        </p:spPr>
      </p:cxnSp>
      <p:cxnSp>
        <p:nvCxnSpPr>
          <p:cNvPr id="1278" name="Google Shape;1278;p166"/>
          <p:cNvCxnSpPr/>
          <p:nvPr/>
        </p:nvCxnSpPr>
        <p:spPr>
          <a:xfrm>
            <a:off x="2793281" y="4446959"/>
            <a:ext cx="1854900" cy="0"/>
          </a:xfrm>
          <a:prstGeom prst="straightConnector1">
            <a:avLst/>
          </a:prstGeom>
          <a:noFill/>
          <a:ln w="9525" cap="flat" cmpd="sng">
            <a:solidFill>
              <a:srgbClr val="999999"/>
            </a:solidFill>
            <a:prstDash val="solid"/>
            <a:round/>
            <a:headEnd type="triangle" w="med" len="med"/>
            <a:tailEnd type="triangle" w="med" len="med"/>
          </a:ln>
        </p:spPr>
      </p:cxnSp>
      <p:sp>
        <p:nvSpPr>
          <p:cNvPr id="1279" name="Google Shape;1279;p166"/>
          <p:cNvSpPr txBox="1"/>
          <p:nvPr/>
        </p:nvSpPr>
        <p:spPr>
          <a:xfrm>
            <a:off x="922456" y="4197834"/>
            <a:ext cx="1638900" cy="26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t>Exponent: 8 bits</a:t>
            </a:r>
            <a:endParaRPr sz="800"/>
          </a:p>
        </p:txBody>
      </p:sp>
      <p:sp>
        <p:nvSpPr>
          <p:cNvPr id="1280" name="Google Shape;1280;p166"/>
          <p:cNvSpPr txBox="1"/>
          <p:nvPr/>
        </p:nvSpPr>
        <p:spPr>
          <a:xfrm>
            <a:off x="2721581" y="4197834"/>
            <a:ext cx="1998300" cy="264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
              <a:t>Mantissa (Significand):  7 bits</a:t>
            </a:r>
            <a:endParaRPr sz="800"/>
          </a:p>
        </p:txBody>
      </p:sp>
      <p:sp>
        <p:nvSpPr>
          <p:cNvPr id="1281" name="Google Shape;1281;p166"/>
          <p:cNvSpPr/>
          <p:nvPr/>
        </p:nvSpPr>
        <p:spPr>
          <a:xfrm>
            <a:off x="2793281" y="4515909"/>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a:t>M</a:t>
            </a:r>
            <a:endParaRPr sz="900"/>
          </a:p>
        </p:txBody>
      </p:sp>
      <p:sp>
        <p:nvSpPr>
          <p:cNvPr id="1282" name="Google Shape;1282;p166"/>
          <p:cNvSpPr/>
          <p:nvPr/>
        </p:nvSpPr>
        <p:spPr>
          <a:xfrm>
            <a:off x="3057281" y="4515909"/>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83" name="Google Shape;1283;p166"/>
          <p:cNvSpPr/>
          <p:nvPr/>
        </p:nvSpPr>
        <p:spPr>
          <a:xfrm>
            <a:off x="3321281" y="4515909"/>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84" name="Google Shape;1284;p166"/>
          <p:cNvSpPr/>
          <p:nvPr/>
        </p:nvSpPr>
        <p:spPr>
          <a:xfrm>
            <a:off x="3585281" y="4515909"/>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85" name="Google Shape;1285;p166"/>
          <p:cNvSpPr/>
          <p:nvPr/>
        </p:nvSpPr>
        <p:spPr>
          <a:xfrm>
            <a:off x="3849281" y="4515909"/>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86" name="Google Shape;1286;p166"/>
          <p:cNvSpPr/>
          <p:nvPr/>
        </p:nvSpPr>
        <p:spPr>
          <a:xfrm>
            <a:off x="4113281" y="4515909"/>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87" name="Google Shape;1287;p166"/>
          <p:cNvSpPr/>
          <p:nvPr/>
        </p:nvSpPr>
        <p:spPr>
          <a:xfrm>
            <a:off x="4377281" y="4515909"/>
            <a:ext cx="264000" cy="264000"/>
          </a:xfrm>
          <a:prstGeom prst="rect">
            <a:avLst/>
          </a:prstGeom>
          <a:solidFill>
            <a:srgbClr val="F4B40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900"/>
              <a:t>M</a:t>
            </a:r>
            <a:endParaRPr sz="900"/>
          </a:p>
        </p:txBody>
      </p:sp>
      <p:sp>
        <p:nvSpPr>
          <p:cNvPr id="1288" name="Google Shape;1288;p166"/>
          <p:cNvSpPr txBox="1"/>
          <p:nvPr/>
        </p:nvSpPr>
        <p:spPr>
          <a:xfrm>
            <a:off x="5529319" y="4319445"/>
            <a:ext cx="2794500" cy="412500"/>
          </a:xfrm>
          <a:prstGeom prst="rect">
            <a:avLst/>
          </a:prstGeom>
          <a:noFill/>
          <a:ln>
            <a:noFill/>
          </a:ln>
        </p:spPr>
        <p:txBody>
          <a:bodyPr spcFirstLastPara="1" wrap="square" lIns="91425" tIns="91425" rIns="91425" bIns="91425" anchor="ctr" anchorCtr="0">
            <a:noAutofit/>
          </a:bodyPr>
          <a:lstStyle/>
          <a:p>
            <a:pPr lvl="0"/>
            <a:r>
              <a:rPr lang="en-US" sz="2000" b="1" dirty="0">
                <a:latin typeface="Roboto"/>
                <a:ea typeface="Roboto"/>
                <a:cs typeface="Roboto"/>
                <a:sym typeface="Roboto"/>
              </a:rPr>
              <a:t>Smallest number: 2</a:t>
            </a:r>
            <a:r>
              <a:rPr lang="en-US" sz="2000" b="1" baseline="30000" dirty="0">
                <a:latin typeface="Roboto"/>
                <a:ea typeface="Roboto"/>
                <a:cs typeface="Roboto"/>
                <a:sym typeface="Roboto"/>
              </a:rPr>
              <a:t>-126</a:t>
            </a:r>
          </a:p>
        </p:txBody>
      </p:sp>
      <p:sp>
        <p:nvSpPr>
          <p:cNvPr id="1289" name="Google Shape;1289;p166"/>
          <p:cNvSpPr txBox="1">
            <a:spLocks noGrp="1"/>
          </p:cNvSpPr>
          <p:nvPr>
            <p:ph type="title" idx="4294967295"/>
          </p:nvPr>
        </p:nvSpPr>
        <p:spPr>
          <a:xfrm>
            <a:off x="326552" y="184830"/>
            <a:ext cx="8405323" cy="557700"/>
          </a:xfrm>
          <a:prstGeom prst="rect">
            <a:avLst/>
          </a:prstGeom>
        </p:spPr>
        <p:txBody>
          <a:bodyPr spcFirstLastPara="1" wrap="square" lIns="91425" tIns="91425" rIns="91425" bIns="91425" anchor="t" anchorCtr="0">
            <a:noAutofit/>
          </a:bodyPr>
          <a:lstStyle/>
          <a:p>
            <a:pPr lvl="0">
              <a:buSzPts val="1100"/>
            </a:pPr>
            <a:r>
              <a:rPr lang="en-US" b="1" dirty="0">
                <a:solidFill>
                  <a:srgbClr val="244AFC"/>
                </a:solidFill>
              </a:rPr>
              <a:t>Pitfall #4: Using IEEE Half Precision (16b) for ML</a:t>
            </a:r>
            <a:endParaRPr sz="2400" b="1" dirty="0">
              <a:solidFill>
                <a:srgbClr val="244AFC"/>
              </a:solidFill>
              <a:latin typeface="Roboto"/>
              <a:ea typeface="Roboto"/>
              <a:cs typeface="Roboto"/>
              <a:sym typeface="Roboto"/>
            </a:endParaRPr>
          </a:p>
        </p:txBody>
      </p:sp>
      <p:sp>
        <p:nvSpPr>
          <p:cNvPr id="1290" name="Google Shape;1290;p166"/>
          <p:cNvSpPr txBox="1">
            <a:spLocks noGrp="1"/>
          </p:cNvSpPr>
          <p:nvPr>
            <p:ph type="sldNum" idx="12"/>
          </p:nvPr>
        </p:nvSpPr>
        <p:spPr>
          <a:xfrm>
            <a:off x="8556784" y="4749851"/>
            <a:ext cx="548700" cy="393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spTree>
    <p:extLst>
      <p:ext uri="{BB962C8B-B14F-4D97-AF65-F5344CB8AC3E}">
        <p14:creationId xmlns:p14="http://schemas.microsoft.com/office/powerpoint/2010/main" val="30651514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94"/>
        <p:cNvGrpSpPr/>
        <p:nvPr/>
      </p:nvGrpSpPr>
      <p:grpSpPr>
        <a:xfrm>
          <a:off x="0" y="0"/>
          <a:ext cx="0" cy="0"/>
          <a:chOff x="0" y="0"/>
          <a:chExt cx="0" cy="0"/>
        </a:xfrm>
      </p:grpSpPr>
      <p:sp>
        <p:nvSpPr>
          <p:cNvPr id="1295" name="Google Shape;1295;p167"/>
          <p:cNvSpPr txBox="1">
            <a:spLocks noGrp="1"/>
          </p:cNvSpPr>
          <p:nvPr>
            <p:ph type="title"/>
          </p:nvPr>
        </p:nvSpPr>
        <p:spPr>
          <a:xfrm>
            <a:off x="180900" y="334800"/>
            <a:ext cx="8782200" cy="572700"/>
          </a:xfrm>
          <a:prstGeom prst="rect">
            <a:avLst/>
          </a:prstGeom>
        </p:spPr>
        <p:txBody>
          <a:bodyPr spcFirstLastPara="1" wrap="square" lIns="91425" tIns="91425" rIns="91425" bIns="91425" anchor="t" anchorCtr="0">
            <a:noAutofit/>
          </a:bodyPr>
          <a:lstStyle/>
          <a:p>
            <a:pPr lvl="0"/>
            <a:r>
              <a:rPr lang="en-US" b="1" dirty="0">
                <a:solidFill>
                  <a:srgbClr val="244AFC"/>
                </a:solidFill>
              </a:rPr>
              <a:t>Pitfall #4: Using IEEE Half Precision (16b) for ML</a:t>
            </a:r>
            <a:endParaRPr dirty="0"/>
          </a:p>
        </p:txBody>
      </p:sp>
      <p:sp>
        <p:nvSpPr>
          <p:cNvPr id="1296" name="Google Shape;1296;p167"/>
          <p:cNvSpPr txBox="1">
            <a:spLocks noGrp="1"/>
          </p:cNvSpPr>
          <p:nvPr>
            <p:ph type="body" idx="1"/>
          </p:nvPr>
        </p:nvSpPr>
        <p:spPr>
          <a:xfrm>
            <a:off x="180900" y="1143700"/>
            <a:ext cx="87822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Hardware: small mantissa reduces multiplier power, area</a:t>
            </a:r>
            <a:br>
              <a:rPr lang="en" dirty="0"/>
            </a:br>
            <a:r>
              <a:rPr lang="en" dirty="0"/>
              <a:t>	float32: 23</a:t>
            </a:r>
            <a:r>
              <a:rPr lang="en" baseline="30000" dirty="0"/>
              <a:t>2</a:t>
            </a:r>
            <a:r>
              <a:rPr lang="en" dirty="0"/>
              <a:t>=529</a:t>
            </a:r>
            <a:br>
              <a:rPr lang="en" dirty="0"/>
            </a:br>
            <a:r>
              <a:rPr lang="en" dirty="0"/>
              <a:t>	float16: 10</a:t>
            </a:r>
            <a:r>
              <a:rPr lang="en" baseline="30000" dirty="0"/>
              <a:t>2</a:t>
            </a:r>
            <a:r>
              <a:rPr lang="en" dirty="0"/>
              <a:t>=100</a:t>
            </a:r>
            <a:br>
              <a:rPr lang="en" dirty="0"/>
            </a:br>
            <a:r>
              <a:rPr lang="en" dirty="0"/>
              <a:t>	bfloat16: 7</a:t>
            </a:r>
            <a:r>
              <a:rPr lang="en" baseline="30000" dirty="0"/>
              <a:t>2</a:t>
            </a:r>
            <a:r>
              <a:rPr lang="en" dirty="0"/>
              <a:t>=49</a:t>
            </a:r>
            <a:endParaRPr dirty="0"/>
          </a:p>
          <a:p>
            <a:pPr marL="0" lvl="0" indent="0" algn="l" rtl="0">
              <a:spcBef>
                <a:spcPts val="1600"/>
              </a:spcBef>
              <a:spcAft>
                <a:spcPts val="0"/>
              </a:spcAft>
              <a:buNone/>
            </a:pPr>
            <a:r>
              <a:rPr lang="en" dirty="0"/>
              <a:t>Software: same dynamic range on number line, same </a:t>
            </a:r>
            <a:r>
              <a:rPr lang="en" dirty="0" err="1"/>
              <a:t>Inf</a:t>
            </a:r>
            <a:r>
              <a:rPr lang="en" dirty="0"/>
              <a:t>/</a:t>
            </a:r>
            <a:r>
              <a:rPr lang="en" dirty="0" err="1"/>
              <a:t>NaN</a:t>
            </a:r>
            <a:r>
              <a:rPr lang="en" dirty="0"/>
              <a:t> behavior as float.</a:t>
            </a:r>
            <a:endParaRPr dirty="0"/>
          </a:p>
          <a:p>
            <a:pPr marL="0" lvl="0" indent="0" algn="l" rtl="0">
              <a:spcBef>
                <a:spcPts val="1600"/>
              </a:spcBef>
              <a:spcAft>
                <a:spcPts val="0"/>
              </a:spcAft>
              <a:buNone/>
            </a:pPr>
            <a:r>
              <a:rPr lang="en" dirty="0" err="1"/>
              <a:t>Numerics</a:t>
            </a:r>
            <a:r>
              <a:rPr lang="en" dirty="0"/>
              <a:t>: Unlike IEEE fp16,  bfloat16 trains without loss scaling [</a:t>
            </a:r>
            <a:r>
              <a:rPr lang="en" dirty="0" err="1"/>
              <a:t>Micikevicius</a:t>
            </a:r>
            <a:r>
              <a:rPr lang="en" dirty="0"/>
              <a:t> 2017]. </a:t>
            </a:r>
            <a:endParaRPr dirty="0"/>
          </a:p>
          <a:p>
            <a:pPr marL="0" lvl="0" indent="0" algn="l" rtl="0">
              <a:spcBef>
                <a:spcPts val="1600"/>
              </a:spcBef>
              <a:spcAft>
                <a:spcPts val="1600"/>
              </a:spcAft>
              <a:buNone/>
            </a:pPr>
            <a:r>
              <a:rPr lang="en" dirty="0"/>
              <a:t>System: bfloat16 as an implementation technique inside the matrix multiplier. </a:t>
            </a:r>
            <a:br>
              <a:rPr lang="en" dirty="0"/>
            </a:br>
            <a:r>
              <a:rPr lang="en" dirty="0"/>
              <a:t>	</a:t>
            </a:r>
            <a:endParaRPr dirty="0"/>
          </a:p>
        </p:txBody>
      </p:sp>
      <p:pic>
        <p:nvPicPr>
          <p:cNvPr id="1297" name="Google Shape;1297;p167"/>
          <p:cNvPicPr preferRelativeResize="0"/>
          <p:nvPr/>
        </p:nvPicPr>
        <p:blipFill>
          <a:blip r:embed="rId3">
            <a:alphaModFix/>
          </a:blip>
          <a:stretch>
            <a:fillRect/>
          </a:stretch>
        </p:blipFill>
        <p:spPr>
          <a:xfrm>
            <a:off x="6248675" y="1143700"/>
            <a:ext cx="2895325" cy="1290025"/>
          </a:xfrm>
          <a:prstGeom prst="rect">
            <a:avLst/>
          </a:prstGeom>
          <a:noFill/>
          <a:ln>
            <a:noFill/>
          </a:ln>
        </p:spPr>
      </p:pic>
      <p:sp>
        <p:nvSpPr>
          <p:cNvPr id="1298" name="Google Shape;1298;p167"/>
          <p:cNvSpPr txBox="1">
            <a:spLocks noGrp="1"/>
          </p:cNvSpPr>
          <p:nvPr>
            <p:ph type="sldNum" idx="12"/>
          </p:nvPr>
        </p:nvSpPr>
        <p:spPr>
          <a:xfrm>
            <a:off x="8453375" y="4796300"/>
            <a:ext cx="548700" cy="2769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a:t>
            </a:fld>
            <a:endParaRPr/>
          </a:p>
        </p:txBody>
      </p:sp>
    </p:spTree>
    <p:extLst>
      <p:ext uri="{BB962C8B-B14F-4D97-AF65-F5344CB8AC3E}">
        <p14:creationId xmlns:p14="http://schemas.microsoft.com/office/powerpoint/2010/main" val="338040085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10904</TotalTime>
  <Words>1343</Words>
  <Application>Microsoft Macintosh PowerPoint</Application>
  <PresentationFormat>On-screen Show (16:9)</PresentationFormat>
  <Paragraphs>267</Paragraphs>
  <Slides>20</Slides>
  <Notes>12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20</vt:i4>
      </vt:variant>
    </vt:vector>
  </HeadingPairs>
  <TitlesOfParts>
    <vt:vector size="29" baseType="lpstr">
      <vt:lpstr>Noto Sans Symbols</vt:lpstr>
      <vt:lpstr>Times New Roman</vt:lpstr>
      <vt:lpstr>Calibri</vt:lpstr>
      <vt:lpstr>Merriweather Sans</vt:lpstr>
      <vt:lpstr>Arial Black</vt:lpstr>
      <vt:lpstr>Arial</vt:lpstr>
      <vt:lpstr>Courier New</vt:lpstr>
      <vt:lpstr>Roboto</vt:lpstr>
      <vt:lpstr>Simple Light</vt:lpstr>
      <vt:lpstr>PowerPoint Presentation</vt:lpstr>
      <vt:lpstr>Fallacies and Pitfalls affecting Systems for ML</vt:lpstr>
      <vt:lpstr>Fallacy #1: Moore’s Law isn’t dead!</vt:lpstr>
      <vt:lpstr>Fallacy  #1: Moore’s Law isn’t dead!</vt:lpstr>
      <vt:lpstr>Fallacy  #2: Quantum Computing will soon rescue us from end of Moore’s Law</vt:lpstr>
      <vt:lpstr>PowerPoint Presentation</vt:lpstr>
      <vt:lpstr>Pitfall #3: Not remembering computer architecture history</vt:lpstr>
      <vt:lpstr>Pitfall #4: Using IEEE Half Precision (16b) for ML</vt:lpstr>
      <vt:lpstr>Pitfall #4: Using IEEE Half Precision (16b) for ML</vt:lpstr>
      <vt:lpstr>Pitfall #5: Assuming given a sufficiently large speedup, ML researchers would be willing to sacrifice a little accuracy</vt:lpstr>
      <vt:lpstr>Fallacy #6: Given large size of the ML problems,  hardware focus should be operations per second (throughput) rather than time to solution (latency)</vt:lpstr>
      <vt:lpstr>Pitfall #7: Designing hardware using last year’s models</vt:lpstr>
      <vt:lpstr>Pitfall #7: Designing hardware using last year’s models</vt:lpstr>
      <vt:lpstr>      Pitfall #8: Not leveraging large batch size</vt:lpstr>
      <vt:lpstr>Fallacy #9: ML ASICs are inflexible</vt:lpstr>
      <vt:lpstr>Fallacy #10: Can keep increasing training compute at same rate as the past</vt:lpstr>
      <vt:lpstr>PowerPoint Presentation</vt:lpstr>
      <vt:lpstr>Fallacy #10: Can keep increasing training compute at same rate as the past</vt:lpstr>
      <vt:lpstr>Current Neural Network Architecture Debate</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Past is Prologue:  A New Golden Age for  Computer Architecture   </dc:title>
  <cp:lastModifiedBy>Microsoft Office User</cp:lastModifiedBy>
  <cp:revision>101</cp:revision>
  <dcterms:modified xsi:type="dcterms:W3CDTF">2019-06-23T13:04:32Z</dcterms:modified>
</cp:coreProperties>
</file>